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1" r:id="rId2"/>
    <p:sldId id="2562" r:id="rId3"/>
    <p:sldId id="2563" r:id="rId4"/>
    <p:sldId id="2574" r:id="rId5"/>
    <p:sldId id="2564" r:id="rId6"/>
    <p:sldId id="2575" r:id="rId7"/>
    <p:sldId id="2565" r:id="rId8"/>
    <p:sldId id="2576" r:id="rId9"/>
    <p:sldId id="2566" r:id="rId10"/>
    <p:sldId id="2578" r:id="rId11"/>
    <p:sldId id="2567" r:id="rId12"/>
    <p:sldId id="2579" r:id="rId13"/>
    <p:sldId id="2568" r:id="rId14"/>
    <p:sldId id="2580" r:id="rId15"/>
    <p:sldId id="2569" r:id="rId16"/>
    <p:sldId id="2581" r:id="rId17"/>
    <p:sldId id="2570" r:id="rId18"/>
    <p:sldId id="2571" r:id="rId19"/>
    <p:sldId id="2582" r:id="rId20"/>
    <p:sldId id="2572" r:id="rId21"/>
    <p:sldId id="2583" r:id="rId22"/>
    <p:sldId id="2573" r:id="rId23"/>
    <p:sldId id="25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rganizational ICT Practices in the National Health Insurance Authority (NHIA)" id="{D999BB98-AD4D-472A-9175-D2C384D6B4D0}">
          <p14:sldIdLst>
            <p14:sldId id="2561"/>
          </p14:sldIdLst>
        </p14:section>
        <p14:section name="ICT Practices and Digital Operations in NHIA" id="{DE7337E1-2605-48F9-AB5C-9F1CB9553091}">
          <p14:sldIdLst>
            <p14:sldId id="2562"/>
            <p14:sldId id="2563"/>
            <p14:sldId id="2574"/>
            <p14:sldId id="2564"/>
            <p14:sldId id="2575"/>
            <p14:sldId id="2565"/>
            <p14:sldId id="2576"/>
            <p14:sldId id="2566"/>
            <p14:sldId id="2578"/>
            <p14:sldId id="2567"/>
            <p14:sldId id="2579"/>
            <p14:sldId id="2568"/>
            <p14:sldId id="2580"/>
            <p14:sldId id="2569"/>
            <p14:sldId id="2581"/>
            <p14:sldId id="2570"/>
            <p14:sldId id="2571"/>
            <p14:sldId id="2582"/>
            <p14:sldId id="2572"/>
            <p14:sldId id="2583"/>
            <p14:sldId id="2573"/>
            <p14:sldId id="25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1236"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E7158A-F3C2-4CBE-8413-256CAB65E626}" type="doc">
      <dgm:prSet loTypeId="urn:microsoft.com/office/officeart/2024/3/layout/verticalVisualTextBlock1" loCatId="Picture" qsTypeId="urn:microsoft.com/office/officeart/2005/8/quickstyle/simple4" qsCatId="simple" csTypeId="urn:microsoft.com/office/officeart/2005/8/colors/accent0_1" csCatId="mainScheme" phldr="1"/>
      <dgm:spPr/>
      <dgm:t>
        <a:bodyPr/>
        <a:lstStyle/>
        <a:p>
          <a:endParaRPr lang="en-US"/>
        </a:p>
      </dgm:t>
    </dgm:pt>
    <dgm:pt modelId="{1FB6A9E3-6A4E-4484-ACB1-3DEAB772CE1C}">
      <dgm:prSet custT="1"/>
      <dgm:spPr/>
      <dgm:t>
        <a:bodyPr/>
        <a:lstStyle/>
        <a:p>
          <a:pPr>
            <a:lnSpc>
              <a:spcPct val="100000"/>
            </a:lnSpc>
            <a:defRPr b="1"/>
          </a:pPr>
          <a:r>
            <a:rPr lang="en-US" sz="2400"/>
            <a:t>Increased Efficiency</a:t>
          </a:r>
        </a:p>
      </dgm:t>
    </dgm:pt>
    <dgm:pt modelId="{31598979-4A71-48AB-A22C-C3570941711D}" type="parTrans" cxnId="{DB761FF3-5B8B-4B28-964E-2734A900D32A}">
      <dgm:prSet/>
      <dgm:spPr/>
      <dgm:t>
        <a:bodyPr/>
        <a:lstStyle/>
        <a:p>
          <a:endParaRPr lang="en-US" sz="2400"/>
        </a:p>
      </dgm:t>
    </dgm:pt>
    <dgm:pt modelId="{63297180-E44A-44E2-AA07-EC490DEAAF42}" type="sibTrans" cxnId="{DB761FF3-5B8B-4B28-964E-2734A900D32A}">
      <dgm:prSet/>
      <dgm:spPr/>
      <dgm:t>
        <a:bodyPr/>
        <a:lstStyle/>
        <a:p>
          <a:pPr>
            <a:lnSpc>
              <a:spcPct val="100000"/>
            </a:lnSpc>
            <a:defRPr b="1"/>
          </a:pPr>
          <a:endParaRPr lang="en-US" sz="2400"/>
        </a:p>
      </dgm:t>
    </dgm:pt>
    <dgm:pt modelId="{05A5806E-F457-4566-BA4A-8C6649FC4C79}">
      <dgm:prSet custT="1"/>
      <dgm:spPr/>
      <dgm:t>
        <a:bodyPr/>
        <a:lstStyle/>
        <a:p>
          <a:pPr>
            <a:lnSpc>
              <a:spcPct val="100000"/>
            </a:lnSpc>
          </a:pPr>
          <a:r>
            <a:rPr lang="en-US" sz="2400"/>
            <a:t>Automated ICT systems reduce time for registration, claims, and reporting, boosting NHIA’s operational efficiency.</a:t>
          </a:r>
        </a:p>
      </dgm:t>
    </dgm:pt>
    <dgm:pt modelId="{ECE75C75-3766-4A1B-8408-81292EE26EE0}" type="parTrans" cxnId="{A5BB1C4C-EA97-4335-A65D-149418E4F727}">
      <dgm:prSet/>
      <dgm:spPr/>
      <dgm:t>
        <a:bodyPr/>
        <a:lstStyle/>
        <a:p>
          <a:endParaRPr lang="en-US" sz="2400"/>
        </a:p>
      </dgm:t>
    </dgm:pt>
    <dgm:pt modelId="{DE3441DF-F958-432B-A592-828CC3A8D606}" type="sibTrans" cxnId="{A5BB1C4C-EA97-4335-A65D-149418E4F727}">
      <dgm:prSet/>
      <dgm:spPr/>
      <dgm:t>
        <a:bodyPr/>
        <a:lstStyle/>
        <a:p>
          <a:endParaRPr lang="en-US" sz="2400"/>
        </a:p>
      </dgm:t>
    </dgm:pt>
    <dgm:pt modelId="{5DD0B1EF-14E0-47B1-94E0-2B4BDDE6D5CD}">
      <dgm:prSet custT="1"/>
      <dgm:spPr/>
      <dgm:t>
        <a:bodyPr/>
        <a:lstStyle/>
        <a:p>
          <a:pPr>
            <a:lnSpc>
              <a:spcPct val="100000"/>
            </a:lnSpc>
            <a:defRPr b="1"/>
          </a:pPr>
          <a:r>
            <a:rPr lang="en-US" sz="2400"/>
            <a:t>Enhanced Transparency and Accountability</a:t>
          </a:r>
        </a:p>
      </dgm:t>
    </dgm:pt>
    <dgm:pt modelId="{98475EE3-BFE4-41F2-B091-F636D7A04C71}" type="parTrans" cxnId="{DD36E0F3-73E3-4B3C-93C7-EE3E65C8CA86}">
      <dgm:prSet/>
      <dgm:spPr/>
      <dgm:t>
        <a:bodyPr/>
        <a:lstStyle/>
        <a:p>
          <a:endParaRPr lang="en-US" sz="2400"/>
        </a:p>
      </dgm:t>
    </dgm:pt>
    <dgm:pt modelId="{84D59BA2-5287-4165-9D22-BF2939617994}" type="sibTrans" cxnId="{DD36E0F3-73E3-4B3C-93C7-EE3E65C8CA86}">
      <dgm:prSet/>
      <dgm:spPr/>
      <dgm:t>
        <a:bodyPr/>
        <a:lstStyle/>
        <a:p>
          <a:pPr>
            <a:lnSpc>
              <a:spcPct val="100000"/>
            </a:lnSpc>
            <a:defRPr b="1"/>
          </a:pPr>
          <a:endParaRPr lang="en-US" sz="2400"/>
        </a:p>
      </dgm:t>
    </dgm:pt>
    <dgm:pt modelId="{C50C4F27-11B3-4A0E-B086-3DE1AA642DE2}">
      <dgm:prSet custT="1"/>
      <dgm:spPr/>
      <dgm:t>
        <a:bodyPr/>
        <a:lstStyle/>
        <a:p>
          <a:pPr>
            <a:lnSpc>
              <a:spcPct val="100000"/>
            </a:lnSpc>
          </a:pPr>
          <a:r>
            <a:rPr lang="en-US" sz="2400"/>
            <a:t>Digital records improve tracking and auditing, reducing fraud while increasing public trust in NHIS.</a:t>
          </a:r>
        </a:p>
      </dgm:t>
    </dgm:pt>
    <dgm:pt modelId="{0FF3162F-69E0-46C6-AAFA-A76F9D76A0CC}" type="parTrans" cxnId="{31FB590A-DE3F-45A1-AD37-2A77434CE3EC}">
      <dgm:prSet/>
      <dgm:spPr/>
      <dgm:t>
        <a:bodyPr/>
        <a:lstStyle/>
        <a:p>
          <a:endParaRPr lang="en-US" sz="2400"/>
        </a:p>
      </dgm:t>
    </dgm:pt>
    <dgm:pt modelId="{00388982-8BA9-4E78-AE34-86F9C7FF74A4}" type="sibTrans" cxnId="{31FB590A-DE3F-45A1-AD37-2A77434CE3EC}">
      <dgm:prSet/>
      <dgm:spPr/>
      <dgm:t>
        <a:bodyPr/>
        <a:lstStyle/>
        <a:p>
          <a:endParaRPr lang="en-US" sz="2400"/>
        </a:p>
      </dgm:t>
    </dgm:pt>
    <dgm:pt modelId="{6BB8BF5F-11F5-4B83-8181-86D3049C4BAA}">
      <dgm:prSet custT="1"/>
      <dgm:spPr/>
      <dgm:t>
        <a:bodyPr/>
        <a:lstStyle/>
        <a:p>
          <a:pPr>
            <a:lnSpc>
              <a:spcPct val="100000"/>
            </a:lnSpc>
            <a:defRPr b="1"/>
          </a:pPr>
          <a:r>
            <a:rPr lang="en-US" sz="2400"/>
            <a:t>Data-Driven Decision Making</a:t>
          </a:r>
        </a:p>
      </dgm:t>
    </dgm:pt>
    <dgm:pt modelId="{69E248D0-B31C-46BA-915C-CEBE7911C4AC}" type="parTrans" cxnId="{E28F805C-5936-4A9C-8E4B-78991DF7AE38}">
      <dgm:prSet/>
      <dgm:spPr/>
      <dgm:t>
        <a:bodyPr/>
        <a:lstStyle/>
        <a:p>
          <a:endParaRPr lang="en-US" sz="2400"/>
        </a:p>
      </dgm:t>
    </dgm:pt>
    <dgm:pt modelId="{5ED4DC66-1081-4123-A426-514D4D4E9735}" type="sibTrans" cxnId="{E28F805C-5936-4A9C-8E4B-78991DF7AE38}">
      <dgm:prSet/>
      <dgm:spPr/>
      <dgm:t>
        <a:bodyPr/>
        <a:lstStyle/>
        <a:p>
          <a:endParaRPr lang="en-US" sz="2400"/>
        </a:p>
      </dgm:t>
    </dgm:pt>
    <dgm:pt modelId="{9AE589BD-3273-4600-BBD3-2C9FF2A94C53}">
      <dgm:prSet custT="1"/>
      <dgm:spPr/>
      <dgm:t>
        <a:bodyPr/>
        <a:lstStyle/>
        <a:p>
          <a:pPr>
            <a:lnSpc>
              <a:spcPct val="100000"/>
            </a:lnSpc>
          </a:pPr>
          <a:r>
            <a:rPr lang="en-US" sz="2400"/>
            <a:t>Accurate data from ICT systems enables better planning, budgeting, and policy development at NHIA.</a:t>
          </a:r>
        </a:p>
      </dgm:t>
    </dgm:pt>
    <dgm:pt modelId="{43A0F654-FF3A-4A6D-8A7E-6F70E3A5D87C}" type="parTrans" cxnId="{01CB0F26-662A-4A4E-AB7F-8E3A5AF27E08}">
      <dgm:prSet/>
      <dgm:spPr/>
      <dgm:t>
        <a:bodyPr/>
        <a:lstStyle/>
        <a:p>
          <a:endParaRPr lang="en-US" sz="2400"/>
        </a:p>
      </dgm:t>
    </dgm:pt>
    <dgm:pt modelId="{AEBAD5BB-4002-43A4-8C71-716C0EFE32CE}" type="sibTrans" cxnId="{01CB0F26-662A-4A4E-AB7F-8E3A5AF27E08}">
      <dgm:prSet/>
      <dgm:spPr/>
      <dgm:t>
        <a:bodyPr/>
        <a:lstStyle/>
        <a:p>
          <a:endParaRPr lang="en-US" sz="2400"/>
        </a:p>
      </dgm:t>
    </dgm:pt>
    <dgm:pt modelId="{27969AAC-27D0-406D-B1E5-A30BC58D3F68}" type="pres">
      <dgm:prSet presAssocID="{6CE7158A-F3C2-4CBE-8413-256CAB65E626}" presName="Root" presStyleCnt="0">
        <dgm:presLayoutVars>
          <dgm:dir/>
          <dgm:resizeHandles val="exact"/>
        </dgm:presLayoutVars>
      </dgm:prSet>
      <dgm:spPr/>
    </dgm:pt>
    <dgm:pt modelId="{869B5492-8145-4633-90D8-EFF306BF75C3}" type="pres">
      <dgm:prSet presAssocID="{1FB6A9E3-6A4E-4484-ACB1-3DEAB772CE1C}" presName="Composite" presStyleCnt="0"/>
      <dgm:spPr/>
    </dgm:pt>
    <dgm:pt modelId="{E30C2C2F-8059-4A21-8061-2EF1EAC0F89F}" type="pres">
      <dgm:prSet presAssocID="{1FB6A9E3-6A4E-4484-ACB1-3DEAB772CE1C}" presName="Pictur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l="5805" r="27450" b="7"/>
          <a:stretch/>
        </a:blipFill>
      </dgm:spPr>
      <dgm:extLst>
        <a:ext uri="{E40237B7-FDA0-4F09-8148-C483321AD2D9}">
          <dgm14:cNvPr xmlns:dgm14="http://schemas.microsoft.com/office/drawing/2010/diagram" id="0" name="" descr="Composite image of doctor holding stethoscope and representation of diagnosis."/>
        </a:ext>
      </dgm:extLst>
    </dgm:pt>
    <dgm:pt modelId="{9036E8AF-CF39-40A9-849E-48C16510DB9B}" type="pres">
      <dgm:prSet presAssocID="{1FB6A9E3-6A4E-4484-ACB1-3DEAB772CE1C}" presName="Subtitle" presStyleLbl="revTx" presStyleIdx="0" presStyleCnt="6">
        <dgm:presLayoutVars>
          <dgm:chMax val="0"/>
          <dgm:bulletEnabled/>
        </dgm:presLayoutVars>
      </dgm:prSet>
      <dgm:spPr/>
    </dgm:pt>
    <dgm:pt modelId="{A2B6B64F-6E10-4536-92B9-088B6C133316}" type="pres">
      <dgm:prSet presAssocID="{1FB6A9E3-6A4E-4484-ACB1-3DEAB772CE1C}" presName="Description" presStyleLbl="revTx" presStyleIdx="1" presStyleCnt="6">
        <dgm:presLayoutVars>
          <dgm:bulletEnabled/>
        </dgm:presLayoutVars>
      </dgm:prSet>
      <dgm:spPr/>
    </dgm:pt>
    <dgm:pt modelId="{D424449C-C5BC-4DB9-A8AA-D5827686D3A8}" type="pres">
      <dgm:prSet presAssocID="{63297180-E44A-44E2-AA07-EC490DEAAF42}" presName="sibTrans" presStyleLbl="sibTrans2D1" presStyleIdx="0" presStyleCnt="0"/>
      <dgm:spPr/>
    </dgm:pt>
    <dgm:pt modelId="{2F1F7E53-D35B-40F5-8818-2BFE52823CF7}" type="pres">
      <dgm:prSet presAssocID="{5DD0B1EF-14E0-47B1-94E0-2B4BDDE6D5CD}" presName="Composite" presStyleCnt="0"/>
      <dgm:spPr/>
    </dgm:pt>
    <dgm:pt modelId="{88347F46-4BEE-4608-AC74-7EC70A7BD649}" type="pres">
      <dgm:prSet presAssocID="{5DD0B1EF-14E0-47B1-94E0-2B4BDDE6D5CD}" presName="Pictur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l="13403" r="30343" b="-7"/>
          <a:stretch/>
        </a:blipFill>
      </dgm:spPr>
      <dgm:extLst>
        <a:ext uri="{E40237B7-FDA0-4F09-8148-C483321AD2D9}">
          <dgm14:cNvPr xmlns:dgm14="http://schemas.microsoft.com/office/drawing/2010/diagram" id="0" name="" descr="Searching or add new files and documents concept on digital screen"/>
        </a:ext>
      </dgm:extLst>
    </dgm:pt>
    <dgm:pt modelId="{F4C77B0E-3517-49DA-987B-B4F92DB855F3}" type="pres">
      <dgm:prSet presAssocID="{5DD0B1EF-14E0-47B1-94E0-2B4BDDE6D5CD}" presName="Subtitle" presStyleLbl="revTx" presStyleIdx="2" presStyleCnt="6">
        <dgm:presLayoutVars>
          <dgm:chMax val="0"/>
          <dgm:bulletEnabled/>
        </dgm:presLayoutVars>
      </dgm:prSet>
      <dgm:spPr/>
    </dgm:pt>
    <dgm:pt modelId="{51AA38C7-46C0-48FB-889E-06E2614B34D7}" type="pres">
      <dgm:prSet presAssocID="{5DD0B1EF-14E0-47B1-94E0-2B4BDDE6D5CD}" presName="Description" presStyleLbl="revTx" presStyleIdx="3" presStyleCnt="6">
        <dgm:presLayoutVars>
          <dgm:bulletEnabled/>
        </dgm:presLayoutVars>
      </dgm:prSet>
      <dgm:spPr/>
    </dgm:pt>
    <dgm:pt modelId="{2030290C-CFE7-43A7-90D3-3211B44D3598}" type="pres">
      <dgm:prSet presAssocID="{84D59BA2-5287-4165-9D22-BF2939617994}" presName="sibTrans" presStyleLbl="sibTrans2D1" presStyleIdx="0" presStyleCnt="0"/>
      <dgm:spPr/>
    </dgm:pt>
    <dgm:pt modelId="{6A45BA9A-0B64-41CE-8DB0-5E46908FD400}" type="pres">
      <dgm:prSet presAssocID="{6BB8BF5F-11F5-4B83-8181-86D3049C4BAA}" presName="Composite" presStyleCnt="0"/>
      <dgm:spPr/>
    </dgm:pt>
    <dgm:pt modelId="{B34A9475-9884-4E5A-8B76-DB70D87FAB33}" type="pres">
      <dgm:prSet presAssocID="{6BB8BF5F-11F5-4B83-8181-86D3049C4BAA}" presName="Picture"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r="-10" b="-10"/>
          <a:stretch/>
        </a:blipFill>
      </dgm:spPr>
      <dgm:extLst>
        <a:ext uri="{E40237B7-FDA0-4F09-8148-C483321AD2D9}">
          <dgm14:cNvPr xmlns:dgm14="http://schemas.microsoft.com/office/drawing/2010/diagram" id="0" name="" descr="3d illustration"/>
        </a:ext>
      </dgm:extLst>
    </dgm:pt>
    <dgm:pt modelId="{1A67A2E7-BD05-45C4-AA03-77762CF801E7}" type="pres">
      <dgm:prSet presAssocID="{6BB8BF5F-11F5-4B83-8181-86D3049C4BAA}" presName="Subtitle" presStyleLbl="revTx" presStyleIdx="4" presStyleCnt="6">
        <dgm:presLayoutVars>
          <dgm:chMax val="0"/>
          <dgm:bulletEnabled/>
        </dgm:presLayoutVars>
      </dgm:prSet>
      <dgm:spPr/>
    </dgm:pt>
    <dgm:pt modelId="{D91DED81-DE40-4D84-81D2-AF85AE65E3A9}" type="pres">
      <dgm:prSet presAssocID="{6BB8BF5F-11F5-4B83-8181-86D3049C4BAA}" presName="Description" presStyleLbl="revTx" presStyleIdx="5" presStyleCnt="6">
        <dgm:presLayoutVars>
          <dgm:bulletEnabled/>
        </dgm:presLayoutVars>
      </dgm:prSet>
      <dgm:spPr/>
    </dgm:pt>
  </dgm:ptLst>
  <dgm:cxnLst>
    <dgm:cxn modelId="{588BA907-CCAF-4CC6-903A-3F878E930CD4}" type="presOf" srcId="{C50C4F27-11B3-4A0E-B086-3DE1AA642DE2}" destId="{51AA38C7-46C0-48FB-889E-06E2614B34D7}" srcOrd="0" destOrd="0" presId="urn:microsoft.com/office/officeart/2024/3/layout/verticalVisualTextBlock1"/>
    <dgm:cxn modelId="{31FB590A-DE3F-45A1-AD37-2A77434CE3EC}" srcId="{5DD0B1EF-14E0-47B1-94E0-2B4BDDE6D5CD}" destId="{C50C4F27-11B3-4A0E-B086-3DE1AA642DE2}" srcOrd="0" destOrd="0" parTransId="{0FF3162F-69E0-46C6-AAFA-A76F9D76A0CC}" sibTransId="{00388982-8BA9-4E78-AE34-86F9C7FF74A4}"/>
    <dgm:cxn modelId="{01CB0F26-662A-4A4E-AB7F-8E3A5AF27E08}" srcId="{6BB8BF5F-11F5-4B83-8181-86D3049C4BAA}" destId="{9AE589BD-3273-4600-BBD3-2C9FF2A94C53}" srcOrd="0" destOrd="0" parTransId="{43A0F654-FF3A-4A6D-8A7E-6F70E3A5D87C}" sibTransId="{AEBAD5BB-4002-43A4-8C71-716C0EFE32CE}"/>
    <dgm:cxn modelId="{B49B133E-63FD-4DAE-A3E4-38FFB9B8CEC5}" type="presOf" srcId="{05A5806E-F457-4566-BA4A-8C6649FC4C79}" destId="{A2B6B64F-6E10-4536-92B9-088B6C133316}" srcOrd="0" destOrd="0" presId="urn:microsoft.com/office/officeart/2024/3/layout/verticalVisualTextBlock1"/>
    <dgm:cxn modelId="{E28F805C-5936-4A9C-8E4B-78991DF7AE38}" srcId="{6CE7158A-F3C2-4CBE-8413-256CAB65E626}" destId="{6BB8BF5F-11F5-4B83-8181-86D3049C4BAA}" srcOrd="2" destOrd="0" parTransId="{69E248D0-B31C-46BA-915C-CEBE7911C4AC}" sibTransId="{5ED4DC66-1081-4123-A426-514D4D4E9735}"/>
    <dgm:cxn modelId="{A5BB1C4C-EA97-4335-A65D-149418E4F727}" srcId="{1FB6A9E3-6A4E-4484-ACB1-3DEAB772CE1C}" destId="{05A5806E-F457-4566-BA4A-8C6649FC4C79}" srcOrd="0" destOrd="0" parTransId="{ECE75C75-3766-4A1B-8408-81292EE26EE0}" sibTransId="{DE3441DF-F958-432B-A592-828CC3A8D606}"/>
    <dgm:cxn modelId="{9A52626C-C1D8-43C7-BF1B-9FF29E33AF25}" type="presOf" srcId="{9AE589BD-3273-4600-BBD3-2C9FF2A94C53}" destId="{D91DED81-DE40-4D84-81D2-AF85AE65E3A9}" srcOrd="0" destOrd="0" presId="urn:microsoft.com/office/officeart/2024/3/layout/verticalVisualTextBlock1"/>
    <dgm:cxn modelId="{C627A679-84E5-4ABE-A64A-A9D06802FC99}" type="presOf" srcId="{1FB6A9E3-6A4E-4484-ACB1-3DEAB772CE1C}" destId="{9036E8AF-CF39-40A9-849E-48C16510DB9B}" srcOrd="0" destOrd="0" presId="urn:microsoft.com/office/officeart/2024/3/layout/verticalVisualTextBlock1"/>
    <dgm:cxn modelId="{1A5D1D89-02E2-46B6-8B55-C7AC2C89EF91}" type="presOf" srcId="{63297180-E44A-44E2-AA07-EC490DEAAF42}" destId="{D424449C-C5BC-4DB9-A8AA-D5827686D3A8}" srcOrd="0" destOrd="0" presId="urn:microsoft.com/office/officeart/2024/3/layout/verticalVisualTextBlock1"/>
    <dgm:cxn modelId="{4363FCA1-8071-4A8E-8C3E-3202D5575050}" type="presOf" srcId="{6BB8BF5F-11F5-4B83-8181-86D3049C4BAA}" destId="{1A67A2E7-BD05-45C4-AA03-77762CF801E7}" srcOrd="0" destOrd="0" presId="urn:microsoft.com/office/officeart/2024/3/layout/verticalVisualTextBlock1"/>
    <dgm:cxn modelId="{BA93FAAA-56B9-4C17-B20F-26B082BCA790}" type="presOf" srcId="{5DD0B1EF-14E0-47B1-94E0-2B4BDDE6D5CD}" destId="{F4C77B0E-3517-49DA-987B-B4F92DB855F3}" srcOrd="0" destOrd="0" presId="urn:microsoft.com/office/officeart/2024/3/layout/verticalVisualTextBlock1"/>
    <dgm:cxn modelId="{6F731CC9-B0E6-49A7-9B6A-DBBBC3EE00B3}" type="presOf" srcId="{6CE7158A-F3C2-4CBE-8413-256CAB65E626}" destId="{27969AAC-27D0-406D-B1E5-A30BC58D3F68}" srcOrd="0" destOrd="0" presId="urn:microsoft.com/office/officeart/2024/3/layout/verticalVisualTextBlock1"/>
    <dgm:cxn modelId="{DB761FF3-5B8B-4B28-964E-2734A900D32A}" srcId="{6CE7158A-F3C2-4CBE-8413-256CAB65E626}" destId="{1FB6A9E3-6A4E-4484-ACB1-3DEAB772CE1C}" srcOrd="0" destOrd="0" parTransId="{31598979-4A71-48AB-A22C-C3570941711D}" sibTransId="{63297180-E44A-44E2-AA07-EC490DEAAF42}"/>
    <dgm:cxn modelId="{DD36E0F3-73E3-4B3C-93C7-EE3E65C8CA86}" srcId="{6CE7158A-F3C2-4CBE-8413-256CAB65E626}" destId="{5DD0B1EF-14E0-47B1-94E0-2B4BDDE6D5CD}" srcOrd="1" destOrd="0" parTransId="{98475EE3-BFE4-41F2-B091-F636D7A04C71}" sibTransId="{84D59BA2-5287-4165-9D22-BF2939617994}"/>
    <dgm:cxn modelId="{D1BF40FC-D4F3-4F2D-84C3-37433DA3F9B0}" type="presOf" srcId="{84D59BA2-5287-4165-9D22-BF2939617994}" destId="{2030290C-CFE7-43A7-90D3-3211B44D3598}" srcOrd="0" destOrd="0" presId="urn:microsoft.com/office/officeart/2024/3/layout/verticalVisualTextBlock1"/>
    <dgm:cxn modelId="{3E347CDF-1745-4193-939B-C5270CFF6ECC}" type="presParOf" srcId="{27969AAC-27D0-406D-B1E5-A30BC58D3F68}" destId="{869B5492-8145-4633-90D8-EFF306BF75C3}" srcOrd="0" destOrd="0" presId="urn:microsoft.com/office/officeart/2024/3/layout/verticalVisualTextBlock1"/>
    <dgm:cxn modelId="{8A8E25C1-6942-45AF-AF0A-5A552FBA683C}" type="presParOf" srcId="{869B5492-8145-4633-90D8-EFF306BF75C3}" destId="{E30C2C2F-8059-4A21-8061-2EF1EAC0F89F}" srcOrd="0" destOrd="0" presId="urn:microsoft.com/office/officeart/2024/3/layout/verticalVisualTextBlock1"/>
    <dgm:cxn modelId="{EA9939A6-7A51-4806-8732-74E2669E1842}" type="presParOf" srcId="{869B5492-8145-4633-90D8-EFF306BF75C3}" destId="{9036E8AF-CF39-40A9-849E-48C16510DB9B}" srcOrd="1" destOrd="0" presId="urn:microsoft.com/office/officeart/2024/3/layout/verticalVisualTextBlock1"/>
    <dgm:cxn modelId="{0A3252F0-E847-4BDC-B583-FA9DAB99234D}" type="presParOf" srcId="{869B5492-8145-4633-90D8-EFF306BF75C3}" destId="{A2B6B64F-6E10-4536-92B9-088B6C133316}" srcOrd="2" destOrd="0" presId="urn:microsoft.com/office/officeart/2024/3/layout/verticalVisualTextBlock1"/>
    <dgm:cxn modelId="{5A307E41-2B03-470C-951C-6F60B09B1A81}" type="presParOf" srcId="{27969AAC-27D0-406D-B1E5-A30BC58D3F68}" destId="{D424449C-C5BC-4DB9-A8AA-D5827686D3A8}" srcOrd="1" destOrd="0" presId="urn:microsoft.com/office/officeart/2024/3/layout/verticalVisualTextBlock1"/>
    <dgm:cxn modelId="{D03F9537-2F1B-4225-9AAA-365435409B08}" type="presParOf" srcId="{27969AAC-27D0-406D-B1E5-A30BC58D3F68}" destId="{2F1F7E53-D35B-40F5-8818-2BFE52823CF7}" srcOrd="2" destOrd="0" presId="urn:microsoft.com/office/officeart/2024/3/layout/verticalVisualTextBlock1"/>
    <dgm:cxn modelId="{67298D1F-D0AD-42AD-9FCA-E68585E95806}" type="presParOf" srcId="{2F1F7E53-D35B-40F5-8818-2BFE52823CF7}" destId="{88347F46-4BEE-4608-AC74-7EC70A7BD649}" srcOrd="0" destOrd="0" presId="urn:microsoft.com/office/officeart/2024/3/layout/verticalVisualTextBlock1"/>
    <dgm:cxn modelId="{D37D948D-8535-4515-8CBD-999DC7B57E4C}" type="presParOf" srcId="{2F1F7E53-D35B-40F5-8818-2BFE52823CF7}" destId="{F4C77B0E-3517-49DA-987B-B4F92DB855F3}" srcOrd="1" destOrd="0" presId="urn:microsoft.com/office/officeart/2024/3/layout/verticalVisualTextBlock1"/>
    <dgm:cxn modelId="{A1626421-3DA2-42FC-B981-BA3DD70882DC}" type="presParOf" srcId="{2F1F7E53-D35B-40F5-8818-2BFE52823CF7}" destId="{51AA38C7-46C0-48FB-889E-06E2614B34D7}" srcOrd="2" destOrd="0" presId="urn:microsoft.com/office/officeart/2024/3/layout/verticalVisualTextBlock1"/>
    <dgm:cxn modelId="{AA9BCE51-C97C-4FCA-B812-2004CDD5C02A}" type="presParOf" srcId="{27969AAC-27D0-406D-B1E5-A30BC58D3F68}" destId="{2030290C-CFE7-43A7-90D3-3211B44D3598}" srcOrd="3" destOrd="0" presId="urn:microsoft.com/office/officeart/2024/3/layout/verticalVisualTextBlock1"/>
    <dgm:cxn modelId="{A3C76129-56B5-4DF0-B022-CD9E6A5BEEEC}" type="presParOf" srcId="{27969AAC-27D0-406D-B1E5-A30BC58D3F68}" destId="{6A45BA9A-0B64-41CE-8DB0-5E46908FD400}" srcOrd="4" destOrd="0" presId="urn:microsoft.com/office/officeart/2024/3/layout/verticalVisualTextBlock1"/>
    <dgm:cxn modelId="{1A7DBB81-15F4-49A0-B011-C29C372B4848}" type="presParOf" srcId="{6A45BA9A-0B64-41CE-8DB0-5E46908FD400}" destId="{B34A9475-9884-4E5A-8B76-DB70D87FAB33}" srcOrd="0" destOrd="0" presId="urn:microsoft.com/office/officeart/2024/3/layout/verticalVisualTextBlock1"/>
    <dgm:cxn modelId="{D0CCC55A-42D1-40C5-92E5-7A25FA2CC44D}" type="presParOf" srcId="{6A45BA9A-0B64-41CE-8DB0-5E46908FD400}" destId="{1A67A2E7-BD05-45C4-AA03-77762CF801E7}" srcOrd="1" destOrd="0" presId="urn:microsoft.com/office/officeart/2024/3/layout/verticalVisualTextBlock1"/>
    <dgm:cxn modelId="{40B2433F-BF7B-4F85-A4D2-B8606E89830F}" type="presParOf" srcId="{6A45BA9A-0B64-41CE-8DB0-5E46908FD400}" destId="{D91DED81-DE40-4D84-81D2-AF85AE65E3A9}"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C2C2F-8059-4A21-8061-2EF1EAC0F89F}">
      <dsp:nvSpPr>
        <dsp:cNvPr id="0" name=""/>
        <dsp:cNvSpPr/>
      </dsp:nvSpPr>
      <dsp:spPr>
        <a:xfrm>
          <a:off x="0" y="0"/>
          <a:ext cx="1487350" cy="148735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l="5805" r="27450" b="7"/>
          <a:stretch/>
        </a:blipFill>
        <a:ln>
          <a:noFill/>
        </a:ln>
        <a:effectLst/>
      </dsp:spPr>
      <dsp:style>
        <a:lnRef idx="0">
          <a:scrgbClr r="0" g="0" b="0"/>
        </a:lnRef>
        <a:fillRef idx="3">
          <a:scrgbClr r="0" g="0" b="0"/>
        </a:fillRef>
        <a:effectRef idx="2">
          <a:scrgbClr r="0" g="0" b="0"/>
        </a:effectRef>
        <a:fontRef idx="minor">
          <a:schemeClr val="lt1"/>
        </a:fontRef>
      </dsp:style>
    </dsp:sp>
    <dsp:sp modelId="{9036E8AF-CF39-40A9-849E-48C16510DB9B}">
      <dsp:nvSpPr>
        <dsp:cNvPr id="0" name=""/>
        <dsp:cNvSpPr/>
      </dsp:nvSpPr>
      <dsp:spPr>
        <a:xfrm>
          <a:off x="1667350" y="0"/>
          <a:ext cx="9586317" cy="494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defRPr b="1"/>
          </a:pPr>
          <a:r>
            <a:rPr lang="en-US" sz="2400" kern="1200"/>
            <a:t>Increased Efficiency</a:t>
          </a:r>
        </a:p>
      </dsp:txBody>
      <dsp:txXfrm>
        <a:off x="1667350" y="0"/>
        <a:ext cx="9586317" cy="494278"/>
      </dsp:txXfrm>
    </dsp:sp>
    <dsp:sp modelId="{A2B6B64F-6E10-4536-92B9-088B6C133316}">
      <dsp:nvSpPr>
        <dsp:cNvPr id="0" name=""/>
        <dsp:cNvSpPr/>
      </dsp:nvSpPr>
      <dsp:spPr>
        <a:xfrm>
          <a:off x="1667350" y="494278"/>
          <a:ext cx="9586317" cy="993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a:t>Automated ICT systems reduce time for registration, claims, and reporting, boosting NHIA’s operational efficiency.</a:t>
          </a:r>
        </a:p>
      </dsp:txBody>
      <dsp:txXfrm>
        <a:off x="1667350" y="494278"/>
        <a:ext cx="9586317" cy="993072"/>
      </dsp:txXfrm>
    </dsp:sp>
    <dsp:sp modelId="{88347F46-4BEE-4608-AC74-7EC70A7BD649}">
      <dsp:nvSpPr>
        <dsp:cNvPr id="0" name=""/>
        <dsp:cNvSpPr/>
      </dsp:nvSpPr>
      <dsp:spPr>
        <a:xfrm>
          <a:off x="0" y="1606338"/>
          <a:ext cx="1487350" cy="1487350"/>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l="13403" r="30343" b="-7"/>
          <a:stretch/>
        </a:blipFill>
        <a:ln>
          <a:noFill/>
        </a:ln>
        <a:effectLst/>
      </dsp:spPr>
      <dsp:style>
        <a:lnRef idx="0">
          <a:scrgbClr r="0" g="0" b="0"/>
        </a:lnRef>
        <a:fillRef idx="3">
          <a:scrgbClr r="0" g="0" b="0"/>
        </a:fillRef>
        <a:effectRef idx="2">
          <a:scrgbClr r="0" g="0" b="0"/>
        </a:effectRef>
        <a:fontRef idx="minor">
          <a:schemeClr val="lt1"/>
        </a:fontRef>
      </dsp:style>
    </dsp:sp>
    <dsp:sp modelId="{F4C77B0E-3517-49DA-987B-B4F92DB855F3}">
      <dsp:nvSpPr>
        <dsp:cNvPr id="0" name=""/>
        <dsp:cNvSpPr/>
      </dsp:nvSpPr>
      <dsp:spPr>
        <a:xfrm>
          <a:off x="1667350" y="1606338"/>
          <a:ext cx="9586317" cy="494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defRPr b="1"/>
          </a:pPr>
          <a:r>
            <a:rPr lang="en-US" sz="2400" kern="1200"/>
            <a:t>Enhanced Transparency and Accountability</a:t>
          </a:r>
        </a:p>
      </dsp:txBody>
      <dsp:txXfrm>
        <a:off x="1667350" y="1606338"/>
        <a:ext cx="9586317" cy="494278"/>
      </dsp:txXfrm>
    </dsp:sp>
    <dsp:sp modelId="{51AA38C7-46C0-48FB-889E-06E2614B34D7}">
      <dsp:nvSpPr>
        <dsp:cNvPr id="0" name=""/>
        <dsp:cNvSpPr/>
      </dsp:nvSpPr>
      <dsp:spPr>
        <a:xfrm>
          <a:off x="1667350" y="2100616"/>
          <a:ext cx="9586317" cy="993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a:t>Digital records improve tracking and auditing, reducing fraud while increasing public trust in NHIS.</a:t>
          </a:r>
        </a:p>
      </dsp:txBody>
      <dsp:txXfrm>
        <a:off x="1667350" y="2100616"/>
        <a:ext cx="9586317" cy="993072"/>
      </dsp:txXfrm>
    </dsp:sp>
    <dsp:sp modelId="{B34A9475-9884-4E5A-8B76-DB70D87FAB33}">
      <dsp:nvSpPr>
        <dsp:cNvPr id="0" name=""/>
        <dsp:cNvSpPr/>
      </dsp:nvSpPr>
      <dsp:spPr>
        <a:xfrm>
          <a:off x="0" y="3212676"/>
          <a:ext cx="1487350" cy="148735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r="-10" b="-10"/>
          <a:stretch/>
        </a:blipFill>
        <a:ln>
          <a:noFill/>
        </a:ln>
        <a:effectLst/>
      </dsp:spPr>
      <dsp:style>
        <a:lnRef idx="0">
          <a:scrgbClr r="0" g="0" b="0"/>
        </a:lnRef>
        <a:fillRef idx="3">
          <a:scrgbClr r="0" g="0" b="0"/>
        </a:fillRef>
        <a:effectRef idx="2">
          <a:scrgbClr r="0" g="0" b="0"/>
        </a:effectRef>
        <a:fontRef idx="minor">
          <a:schemeClr val="lt1"/>
        </a:fontRef>
      </dsp:style>
    </dsp:sp>
    <dsp:sp modelId="{1A67A2E7-BD05-45C4-AA03-77762CF801E7}">
      <dsp:nvSpPr>
        <dsp:cNvPr id="0" name=""/>
        <dsp:cNvSpPr/>
      </dsp:nvSpPr>
      <dsp:spPr>
        <a:xfrm>
          <a:off x="1667350" y="3212676"/>
          <a:ext cx="9586317" cy="494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defRPr b="1"/>
          </a:pPr>
          <a:r>
            <a:rPr lang="en-US" sz="2400" kern="1200"/>
            <a:t>Data-Driven Decision Making</a:t>
          </a:r>
        </a:p>
      </dsp:txBody>
      <dsp:txXfrm>
        <a:off x="1667350" y="3212676"/>
        <a:ext cx="9586317" cy="494278"/>
      </dsp:txXfrm>
    </dsp:sp>
    <dsp:sp modelId="{D91DED81-DE40-4D84-81D2-AF85AE65E3A9}">
      <dsp:nvSpPr>
        <dsp:cNvPr id="0" name=""/>
        <dsp:cNvSpPr/>
      </dsp:nvSpPr>
      <dsp:spPr>
        <a:xfrm>
          <a:off x="1667350" y="3706954"/>
          <a:ext cx="9586317" cy="993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a:t>Accurate data from ICT systems enables better planning, budgeting, and policy development at NHIA.</a:t>
          </a:r>
        </a:p>
      </dsp:txBody>
      <dsp:txXfrm>
        <a:off x="1667350" y="3706954"/>
        <a:ext cx="9586317" cy="993072"/>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BA3B5A-E281-4FBA-B951-60495A58647D}" type="datetimeFigureOut">
              <a:t>5/9/2026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F6E84C-1A28-4107-9963-7F14D26C9312}" type="slidenum">
              <a:t>‹#›</a:t>
            </a:fld>
            <a:endParaRPr lang="en-US"/>
          </a:p>
        </p:txBody>
      </p:sp>
    </p:spTree>
    <p:extLst>
      <p:ext uri="{BB962C8B-B14F-4D97-AF65-F5344CB8AC3E}">
        <p14:creationId xmlns:p14="http://schemas.microsoft.com/office/powerpoint/2010/main" val="1898253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DF15CB08-7A83-4E1D-BCE1-E3D81171DC89}" type="slidenum">
              <a:t>1</a:t>
            </a:fld>
            <a:endParaRPr lang="en-US"/>
          </a:p>
        </p:txBody>
      </p:sp>
    </p:spTree>
    <p:extLst>
      <p:ext uri="{BB962C8B-B14F-4D97-AF65-F5344CB8AC3E}">
        <p14:creationId xmlns:p14="http://schemas.microsoft.com/office/powerpoint/2010/main" val="1799047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A0803-9150-F2D3-8A07-34715E4C2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802F9-C84D-9657-883F-05CA5595C7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8D69A2-D1EB-92D5-5564-BE2E322C37B3}"/>
              </a:ext>
            </a:extLst>
          </p:cNvPr>
          <p:cNvSpPr>
            <a:spLocks noGrp="1"/>
          </p:cNvSpPr>
          <p:nvPr>
            <p:ph type="body" idx="1"/>
          </p:nvPr>
        </p:nvSpPr>
        <p:spPr/>
        <p:txBody>
          <a:bodyPr/>
          <a:lstStyle/>
          <a:p>
            <a:r>
              <a:rPr lang="en-US"/>
              <a:t>
One of the most visible ICT practices in NHIA is the use of digital systems for NHIS membership registration and management. The Authority employs a biometric registration system that captures personal details such as names, photographs, and fingerprints of subscribers. This system helps to uniquely identify members and prevent issues such as multiple registrations and identity fraud. Biometric technology has significantly improved the credibility and integrity of the NHIS.
The membership management system is centralized, meaning that data collected at district offices is stored in a national database. This allows NHIA to maintain a single, accurate record for each subscriber. As a result, members can access healthcare services across the country without the need for manual verification or physical records. The system also supports card issuance and renewal processes, making it easier for members to maintain active coverage.
In addition, the membership database provides valuable data for planning and policy formulation. NHIA can analyze demographic trends, regional coverage levels, and enrollment patterns using ICT tools. For example, data can reveal which regions have low enrollment rates, enabling targeted public education campaigns. Overall, ICT-based membership management enhances efficiency, improves user experience, and supports evidence-based decision-making within NHIA.</a:t>
            </a:r>
          </a:p>
        </p:txBody>
      </p:sp>
      <p:sp>
        <p:nvSpPr>
          <p:cNvPr id="4" name="Slide Number Placeholder 3">
            <a:extLst>
              <a:ext uri="{FF2B5EF4-FFF2-40B4-BE49-F238E27FC236}">
                <a16:creationId xmlns:a16="http://schemas.microsoft.com/office/drawing/2014/main" id="{5CEB10F8-C17D-677F-00C4-0B39D474EB83}"/>
              </a:ext>
            </a:extLst>
          </p:cNvPr>
          <p:cNvSpPr>
            <a:spLocks noGrp="1"/>
          </p:cNvSpPr>
          <p:nvPr>
            <p:ph type="sldNum" sz="quarter" idx="5"/>
          </p:nvPr>
        </p:nvSpPr>
        <p:spPr/>
        <p:txBody>
          <a:bodyPr/>
          <a:lstStyle/>
          <a:p>
            <a:fld id="{DF15CB08-7A83-4E1D-BCE1-E3D81171DC89}" type="slidenum">
              <a:t>10</a:t>
            </a:fld>
            <a:endParaRPr lang="en-US"/>
          </a:p>
        </p:txBody>
      </p:sp>
    </p:spTree>
    <p:extLst>
      <p:ext uri="{BB962C8B-B14F-4D97-AF65-F5344CB8AC3E}">
        <p14:creationId xmlns:p14="http://schemas.microsoft.com/office/powerpoint/2010/main" val="925091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ICT practices within NHIA directly support healthcare service delivery by enabling efficient verification and monitoring of NHIS usage at health facilities. One key application is the electronic verification of NHIS membership at the point of service. Healthcare providers use digital systems to confirm whether a patient’s insurance status is active before providing treatment. This reduces abuse of the system and ensures that only eligible members benefit from NHIS coverage.
ICT systems also allow NHIA to monitor service utilization patterns across the country. Data on patient visits, diagnoses, and treatments are captured electronically and analyzed to identify trends and emerging health issues. For example, an increase in malaria-related claims in a particular region may prompt targeted public health interventions. This data-driven approach supports better coordination between NHIA and the Ministry of Health.
Furthermore, ICT improves the overall patient experience by reducing waiting times and administrative bottlenecks. Digital verification and claims submission mean that patients spend less time on paperwork and more time receiving care. By supporting efficient service delivery, ICT helps NHIA achieve its goal of improving access to quality healthcare for all Ghanaians.</a:t>
            </a:r>
          </a:p>
        </p:txBody>
      </p:sp>
      <p:sp>
        <p:nvSpPr>
          <p:cNvPr id="4" name="Slide Number Placeholder 3"/>
          <p:cNvSpPr>
            <a:spLocks noGrp="1"/>
          </p:cNvSpPr>
          <p:nvPr>
            <p:ph type="sldNum" sz="quarter" idx="5"/>
          </p:nvPr>
        </p:nvSpPr>
        <p:spPr/>
        <p:txBody>
          <a:bodyPr/>
          <a:lstStyle/>
          <a:p>
            <a:fld id="{DF15CB08-7A83-4E1D-BCE1-E3D81171DC89}" type="slidenum">
              <a:t>11</a:t>
            </a:fld>
            <a:endParaRPr lang="en-US"/>
          </a:p>
        </p:txBody>
      </p:sp>
    </p:spTree>
    <p:extLst>
      <p:ext uri="{BB962C8B-B14F-4D97-AF65-F5344CB8AC3E}">
        <p14:creationId xmlns:p14="http://schemas.microsoft.com/office/powerpoint/2010/main" val="1140257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A5733-0451-90C1-A316-B9E22B4B5C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13EFD7-E2B6-0D2A-AE69-C6995F692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FBDC7-1583-87A6-73D6-AD77C684A104}"/>
              </a:ext>
            </a:extLst>
          </p:cNvPr>
          <p:cNvSpPr>
            <a:spLocks noGrp="1"/>
          </p:cNvSpPr>
          <p:nvPr>
            <p:ph type="body" idx="1"/>
          </p:nvPr>
        </p:nvSpPr>
        <p:spPr/>
        <p:txBody>
          <a:bodyPr/>
          <a:lstStyle/>
          <a:p>
            <a:r>
              <a:rPr lang="en-US"/>
              <a:t>
ICT practices within NHIA directly support healthcare service delivery by enabling efficient verification and monitoring of NHIS usage at health facilities. One key application is the electronic verification of NHIS membership at the point of service. Healthcare providers use digital systems to confirm whether a patient’s insurance status is active before providing treatment. This reduces abuse of the system and ensures that only eligible members benefit from NHIS coverage.
ICT systems also allow NHIA to monitor service utilization patterns across the country. Data on patient visits, diagnoses, and treatments are captured electronically and analyzed to identify trends and emerging health issues. For example, an increase in malaria-related claims in a particular region may prompt targeted public health interventions. This data-driven approach supports better coordination between NHIA and the Ministry of Health.
Furthermore, ICT improves the overall patient experience by reducing waiting times and administrative bottlenecks. Digital verification and claims submission mean that patients spend less time on paperwork and more time receiving care. By supporting efficient service delivery, ICT helps NHIA achieve its goal of improving access to quality healthcare for all Ghanaians.</a:t>
            </a:r>
          </a:p>
        </p:txBody>
      </p:sp>
      <p:sp>
        <p:nvSpPr>
          <p:cNvPr id="4" name="Slide Number Placeholder 3">
            <a:extLst>
              <a:ext uri="{FF2B5EF4-FFF2-40B4-BE49-F238E27FC236}">
                <a16:creationId xmlns:a16="http://schemas.microsoft.com/office/drawing/2014/main" id="{EC5EFA66-4109-DD91-89CC-E9E6077C6DB4}"/>
              </a:ext>
            </a:extLst>
          </p:cNvPr>
          <p:cNvSpPr>
            <a:spLocks noGrp="1"/>
          </p:cNvSpPr>
          <p:nvPr>
            <p:ph type="sldNum" sz="quarter" idx="5"/>
          </p:nvPr>
        </p:nvSpPr>
        <p:spPr/>
        <p:txBody>
          <a:bodyPr/>
          <a:lstStyle/>
          <a:p>
            <a:fld id="{DF15CB08-7A83-4E1D-BCE1-E3D81171DC89}" type="slidenum">
              <a:t>12</a:t>
            </a:fld>
            <a:endParaRPr lang="en-US"/>
          </a:p>
        </p:txBody>
      </p:sp>
    </p:spTree>
    <p:extLst>
      <p:ext uri="{BB962C8B-B14F-4D97-AF65-F5344CB8AC3E}">
        <p14:creationId xmlns:p14="http://schemas.microsoft.com/office/powerpoint/2010/main" val="1609338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Effective communication and collaboration are essential for NHIA’s nationwide operations, and ICT provides the tools to support these functions. NHIA uses email systems, internal portals, and management information systems to facilitate communication among staff at different levels. These tools allow for quick sharing of information, policy directives, and operational updates across national, regional, and district offices.
ICT also supports collaboration between NHIA and external stakeholders such as healthcare providers, government agencies, and the general public. Official websites and digital platforms are used to disseminate information about NHIS policies, benefits, and registration procedures. Providers rely on online systems to submit claims, check accreditation status, and communicate with NHIA offices.
Internally, collaboration tools enhance teamwork and coordination. Shared databases and digital document management systems ensure that staff have access to up-to-date information. This reduces duplication of work and improves consistency in decision-making. Overall, ICT-enabled communication strengthens organizational efficiency, improves stakeholder engagement, and supports NHIA’s service-oriented mandate.</a:t>
            </a:r>
          </a:p>
        </p:txBody>
      </p:sp>
      <p:sp>
        <p:nvSpPr>
          <p:cNvPr id="4" name="Slide Number Placeholder 3"/>
          <p:cNvSpPr>
            <a:spLocks noGrp="1"/>
          </p:cNvSpPr>
          <p:nvPr>
            <p:ph type="sldNum" sz="quarter" idx="5"/>
          </p:nvPr>
        </p:nvSpPr>
        <p:spPr/>
        <p:txBody>
          <a:bodyPr/>
          <a:lstStyle/>
          <a:p>
            <a:fld id="{DF15CB08-7A83-4E1D-BCE1-E3D81171DC89}" type="slidenum">
              <a:t>13</a:t>
            </a:fld>
            <a:endParaRPr lang="en-US"/>
          </a:p>
        </p:txBody>
      </p:sp>
    </p:spTree>
    <p:extLst>
      <p:ext uri="{BB962C8B-B14F-4D97-AF65-F5344CB8AC3E}">
        <p14:creationId xmlns:p14="http://schemas.microsoft.com/office/powerpoint/2010/main" val="1523229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00D0B-5A52-EBA5-00A9-5FD532470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C6F54-EC25-1127-0159-0A826F217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DEDBD3-FDAF-399C-5BF0-787CF1D42924}"/>
              </a:ext>
            </a:extLst>
          </p:cNvPr>
          <p:cNvSpPr>
            <a:spLocks noGrp="1"/>
          </p:cNvSpPr>
          <p:nvPr>
            <p:ph type="body" idx="1"/>
          </p:nvPr>
        </p:nvSpPr>
        <p:spPr/>
        <p:txBody>
          <a:bodyPr/>
          <a:lstStyle/>
          <a:p>
            <a:r>
              <a:rPr lang="en-US"/>
              <a:t>
Effective communication and collaboration are essential for NHIA’s nationwide operations, and ICT provides the tools to support these functions. NHIA uses email systems, internal portals, and management information systems to facilitate communication among staff at different levels. These tools allow for quick sharing of information, policy directives, and operational updates across national, regional, and district offices.
ICT also supports collaboration between NHIA and external stakeholders such as healthcare providers, government agencies, and the general public. Official websites and digital platforms are used to disseminate information about NHIS policies, benefits, and registration procedures. Providers rely on online systems to submit claims, check accreditation status, and communicate with NHIA offices.
Internally, collaboration tools enhance teamwork and coordination. Shared databases and digital document management systems ensure that staff have access to up-to-date information. This reduces duplication of work and improves consistency in decision-making. Overall, ICT-enabled communication strengthens organizational efficiency, improves stakeholder engagement, and supports NHIA’s service-oriented mandate.</a:t>
            </a:r>
          </a:p>
        </p:txBody>
      </p:sp>
      <p:sp>
        <p:nvSpPr>
          <p:cNvPr id="4" name="Slide Number Placeholder 3">
            <a:extLst>
              <a:ext uri="{FF2B5EF4-FFF2-40B4-BE49-F238E27FC236}">
                <a16:creationId xmlns:a16="http://schemas.microsoft.com/office/drawing/2014/main" id="{FE347660-97AE-177F-5B36-9CE4A629DE88}"/>
              </a:ext>
            </a:extLst>
          </p:cNvPr>
          <p:cNvSpPr>
            <a:spLocks noGrp="1"/>
          </p:cNvSpPr>
          <p:nvPr>
            <p:ph type="sldNum" sz="quarter" idx="5"/>
          </p:nvPr>
        </p:nvSpPr>
        <p:spPr/>
        <p:txBody>
          <a:bodyPr/>
          <a:lstStyle/>
          <a:p>
            <a:fld id="{DF15CB08-7A83-4E1D-BCE1-E3D81171DC89}" type="slidenum">
              <a:t>14</a:t>
            </a:fld>
            <a:endParaRPr lang="en-US"/>
          </a:p>
        </p:txBody>
      </p:sp>
    </p:spTree>
    <p:extLst>
      <p:ext uri="{BB962C8B-B14F-4D97-AF65-F5344CB8AC3E}">
        <p14:creationId xmlns:p14="http://schemas.microsoft.com/office/powerpoint/2010/main" val="836971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Data security and information management are critical ICT practices within NHIA due to the sensitive nature of health and personal data handled by the Authority. NHIA collects and stores large volumes of information, including biometric data, medical claims, and financial records. Protecting this data from unauthorized access, loss, or misuse is a top priority and a legal obligation under data protection regulations.
ICT security measures used by NHIA include access controls, user authentication, and role-based permissions. These controls ensure that only authorized staff can access specific systems and data. For example, claims officers may have access to claims data but not to biometric registration systems. In addition, NHIA implements data backup and recovery procedures to protect against data loss due to system failures or cyber incidents.
Information management practices also involve data accuracy, integrity, and proper storage. Centralized databases help maintain consistent records, while audit trails enable monitoring of system usage. As cyber threats continue to evolve, NHIA must continuously strengthen its ICT security framework through system updates, staff awareness training, and compliance with national data protection standards.</a:t>
            </a:r>
          </a:p>
        </p:txBody>
      </p:sp>
      <p:sp>
        <p:nvSpPr>
          <p:cNvPr id="4" name="Slide Number Placeholder 3"/>
          <p:cNvSpPr>
            <a:spLocks noGrp="1"/>
          </p:cNvSpPr>
          <p:nvPr>
            <p:ph type="sldNum" sz="quarter" idx="5"/>
          </p:nvPr>
        </p:nvSpPr>
        <p:spPr/>
        <p:txBody>
          <a:bodyPr/>
          <a:lstStyle/>
          <a:p>
            <a:fld id="{DF15CB08-7A83-4E1D-BCE1-E3D81171DC89}" type="slidenum">
              <a:t>15</a:t>
            </a:fld>
            <a:endParaRPr lang="en-US"/>
          </a:p>
        </p:txBody>
      </p:sp>
    </p:spTree>
    <p:extLst>
      <p:ext uri="{BB962C8B-B14F-4D97-AF65-F5344CB8AC3E}">
        <p14:creationId xmlns:p14="http://schemas.microsoft.com/office/powerpoint/2010/main" val="1811106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AAE1E-026F-2733-948C-1C5427729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1A53C1-8F73-3C74-F028-4C5E97E90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F77B1-0635-A7D8-5E7F-4AA3995C77DA}"/>
              </a:ext>
            </a:extLst>
          </p:cNvPr>
          <p:cNvSpPr>
            <a:spLocks noGrp="1"/>
          </p:cNvSpPr>
          <p:nvPr>
            <p:ph type="body" idx="1"/>
          </p:nvPr>
        </p:nvSpPr>
        <p:spPr/>
        <p:txBody>
          <a:bodyPr/>
          <a:lstStyle/>
          <a:p>
            <a:r>
              <a:rPr lang="en-US"/>
              <a:t>
Data security and information management are critical ICT practices within NHIA due to the sensitive nature of health and personal data handled by the Authority. NHIA collects and stores large volumes of information, including biometric data, medical claims, and financial records. Protecting this data from unauthorized access, loss, or misuse is a top priority and a legal obligation under data protection regulations.
ICT security measures used by NHIA include access controls, user authentication, and role-based permissions. These controls ensure that only authorized staff can access specific systems and data. For example, claims officers may have access to claims data but not to biometric registration systems. In addition, NHIA implements data backup and recovery procedures to protect against data loss due to system failures or cyber incidents.
Information management practices also involve data accuracy, integrity, and proper storage. Centralized databases help maintain consistent records, while audit trails enable monitoring of system usage. As cyber threats continue to evolve, NHIA must continuously strengthen its ICT security framework through system updates, staff awareness training, and compliance with national data protection standards.</a:t>
            </a:r>
          </a:p>
        </p:txBody>
      </p:sp>
      <p:sp>
        <p:nvSpPr>
          <p:cNvPr id="4" name="Slide Number Placeholder 3">
            <a:extLst>
              <a:ext uri="{FF2B5EF4-FFF2-40B4-BE49-F238E27FC236}">
                <a16:creationId xmlns:a16="http://schemas.microsoft.com/office/drawing/2014/main" id="{717D599D-F322-CF4E-CA54-9705DF519306}"/>
              </a:ext>
            </a:extLst>
          </p:cNvPr>
          <p:cNvSpPr>
            <a:spLocks noGrp="1"/>
          </p:cNvSpPr>
          <p:nvPr>
            <p:ph type="sldNum" sz="quarter" idx="5"/>
          </p:nvPr>
        </p:nvSpPr>
        <p:spPr/>
        <p:txBody>
          <a:bodyPr/>
          <a:lstStyle/>
          <a:p>
            <a:fld id="{DF15CB08-7A83-4E1D-BCE1-E3D81171DC89}" type="slidenum">
              <a:t>16</a:t>
            </a:fld>
            <a:endParaRPr lang="en-US"/>
          </a:p>
        </p:txBody>
      </p:sp>
    </p:spTree>
    <p:extLst>
      <p:ext uri="{BB962C8B-B14F-4D97-AF65-F5344CB8AC3E}">
        <p14:creationId xmlns:p14="http://schemas.microsoft.com/office/powerpoint/2010/main" val="1850888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adoption of ICT practices has brought significant benefits to NHIA’s operations and service delivery. One major benefit is improved efficiency. Automated systems reduce the time required for tasks such as registration, claims processing, and reporting. This allows staff to focus on higher-value activities such as monitoring and policy implementation. Faster processes also lead to improved satisfaction among NHIS members and healthcare providers.
ICT practices also enhance transparency and accountability. Digital records make it easier to track transactions, monitor performance, and conduct audits. This reduces opportunities for fraud and strengthens public confidence in the NHIS. For example, electronic claims systems provide clear records of services rendered and payments made, making financial management more transparent.
Another key benefit is improved decision-making. ICT systems generate accurate and timely data that management can analyze to identify trends, challenges, and opportunities. Data-driven insights support better planning, budgeting, and policy formulation. Overall, ICT has become a strategic asset that enables NHIA to deliver on its mandate more effectively and sustainably.</a:t>
            </a:r>
          </a:p>
        </p:txBody>
      </p:sp>
      <p:sp>
        <p:nvSpPr>
          <p:cNvPr id="4" name="Slide Number Placeholder 3"/>
          <p:cNvSpPr>
            <a:spLocks noGrp="1"/>
          </p:cNvSpPr>
          <p:nvPr>
            <p:ph type="sldNum" sz="quarter" idx="5"/>
          </p:nvPr>
        </p:nvSpPr>
        <p:spPr/>
        <p:txBody>
          <a:bodyPr/>
          <a:lstStyle/>
          <a:p>
            <a:fld id="{DF15CB08-7A83-4E1D-BCE1-E3D81171DC89}" type="slidenum">
              <a:t>17</a:t>
            </a:fld>
            <a:endParaRPr lang="en-US"/>
          </a:p>
        </p:txBody>
      </p:sp>
    </p:spTree>
    <p:extLst>
      <p:ext uri="{BB962C8B-B14F-4D97-AF65-F5344CB8AC3E}">
        <p14:creationId xmlns:p14="http://schemas.microsoft.com/office/powerpoint/2010/main" val="17869188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Despite the benefits, NHIA faces several challenges in the use of ICT across its operations. One major challenge is inconsistent network connectivity, especially in rural and remote districts. Poor internet access can disrupt real-time data entry and system usage, leading to delays and inefficiencies. Power outages also affect system availability and reliability in some areas.
Another challenge is the high cost of ICT infrastructure, maintenance, and system upgrades. Procuring hardware, software licenses, and security solutions requires significant financial investment. Additionally, ICT systems require continuous maintenance and technical support to remain effective. Budget constraints can limit NHIA’s ability to adopt the latest technologies.
Human capacity is also a concern. Effective use of ICT depends on well-trained staff who can operate systems correctly and securely. Continuous training is necessary to keep up with system updates and emerging cyber threats. Addressing these challenges requires sustained investment, capacity building, and strategic planning.</a:t>
            </a:r>
          </a:p>
        </p:txBody>
      </p:sp>
      <p:sp>
        <p:nvSpPr>
          <p:cNvPr id="4" name="Slide Number Placeholder 3"/>
          <p:cNvSpPr>
            <a:spLocks noGrp="1"/>
          </p:cNvSpPr>
          <p:nvPr>
            <p:ph type="sldNum" sz="quarter" idx="5"/>
          </p:nvPr>
        </p:nvSpPr>
        <p:spPr/>
        <p:txBody>
          <a:bodyPr/>
          <a:lstStyle/>
          <a:p>
            <a:fld id="{DF15CB08-7A83-4E1D-BCE1-E3D81171DC89}" type="slidenum">
              <a:t>18</a:t>
            </a:fld>
            <a:endParaRPr lang="en-US"/>
          </a:p>
        </p:txBody>
      </p:sp>
    </p:spTree>
    <p:extLst>
      <p:ext uri="{BB962C8B-B14F-4D97-AF65-F5344CB8AC3E}">
        <p14:creationId xmlns:p14="http://schemas.microsoft.com/office/powerpoint/2010/main" val="1038790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1FFD-0D18-1E47-B016-B197112F7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99156-FFD4-3F6C-103B-D4B75EEF6F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D8427-5E79-4B68-2303-46ADBC912727}"/>
              </a:ext>
            </a:extLst>
          </p:cNvPr>
          <p:cNvSpPr>
            <a:spLocks noGrp="1"/>
          </p:cNvSpPr>
          <p:nvPr>
            <p:ph type="body" idx="1"/>
          </p:nvPr>
        </p:nvSpPr>
        <p:spPr/>
        <p:txBody>
          <a:bodyPr/>
          <a:lstStyle/>
          <a:p>
            <a:r>
              <a:rPr lang="en-US"/>
              <a:t>
Despite the benefits, NHIA faces several challenges in the use of ICT across its operations. One major challenge is inconsistent network connectivity, especially in rural and remote districts. Poor internet access can disrupt real-time data entry and system usage, leading to delays and inefficiencies. Power outages also affect system availability and reliability in some areas.
Another challenge is the high cost of ICT infrastructure, maintenance, and system upgrades. Procuring hardware, software licenses, and security solutions requires significant financial investment. Additionally, ICT systems require continuous maintenance and technical support to remain effective. Budget constraints can limit NHIA’s ability to adopt the latest technologies.
Human capacity is also a concern. Effective use of ICT depends on well-trained staff who can operate systems correctly and securely. Continuous training is necessary to keep up with system updates and emerging cyber threats. Addressing these challenges requires sustained investment, capacity building, and strategic planning.</a:t>
            </a:r>
          </a:p>
        </p:txBody>
      </p:sp>
      <p:sp>
        <p:nvSpPr>
          <p:cNvPr id="4" name="Slide Number Placeholder 3">
            <a:extLst>
              <a:ext uri="{FF2B5EF4-FFF2-40B4-BE49-F238E27FC236}">
                <a16:creationId xmlns:a16="http://schemas.microsoft.com/office/drawing/2014/main" id="{2FD21AD9-A054-CF48-061F-48435E7030DE}"/>
              </a:ext>
            </a:extLst>
          </p:cNvPr>
          <p:cNvSpPr>
            <a:spLocks noGrp="1"/>
          </p:cNvSpPr>
          <p:nvPr>
            <p:ph type="sldNum" sz="quarter" idx="5"/>
          </p:nvPr>
        </p:nvSpPr>
        <p:spPr/>
        <p:txBody>
          <a:bodyPr/>
          <a:lstStyle/>
          <a:p>
            <a:fld id="{DF15CB08-7A83-4E1D-BCE1-E3D81171DC89}" type="slidenum">
              <a:t>19</a:t>
            </a:fld>
            <a:endParaRPr lang="en-US"/>
          </a:p>
        </p:txBody>
      </p:sp>
    </p:spTree>
    <p:extLst>
      <p:ext uri="{BB962C8B-B14F-4D97-AF65-F5344CB8AC3E}">
        <p14:creationId xmlns:p14="http://schemas.microsoft.com/office/powerpoint/2010/main" val="154669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Role of ICT in NHIA Organizational Operations, Overview of the National Health Insurance Authority (NHIA), ICT Infrastructure within NHIA, NHIS Membership Registration and Management Systems, Electronic Claims Management Systems, ICT Support for Healthcare Service Delivery, Communication and Collaboration Systems in NHIA, Data Security and Information Management Practices, Benefits of ICT Practices to NHIA Operations, Challenges Associated with ICT Use in NHIA, Future Directions for ICT Development in NHIA, Conclusion: Importance of ICT to NHIA’s Mandate</a:t>
            </a:r>
          </a:p>
        </p:txBody>
      </p:sp>
      <p:sp>
        <p:nvSpPr>
          <p:cNvPr id="4" name="Slide Number Placeholder 3"/>
          <p:cNvSpPr>
            <a:spLocks noGrp="1"/>
          </p:cNvSpPr>
          <p:nvPr>
            <p:ph type="sldNum" sz="quarter" idx="5"/>
          </p:nvPr>
        </p:nvSpPr>
        <p:spPr/>
        <p:txBody>
          <a:bodyPr/>
          <a:lstStyle/>
          <a:p>
            <a:fld id="{DF15CB08-7A83-4E1D-BCE1-E3D81171DC89}" type="slidenum">
              <a:t>2</a:t>
            </a:fld>
            <a:endParaRPr lang="en-US"/>
          </a:p>
        </p:txBody>
      </p:sp>
    </p:spTree>
    <p:extLst>
      <p:ext uri="{BB962C8B-B14F-4D97-AF65-F5344CB8AC3E}">
        <p14:creationId xmlns:p14="http://schemas.microsoft.com/office/powerpoint/2010/main" val="1400116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Looking ahead, NHIA has opportunities to further strengthen its ICT practices to enhance efficiency and service delivery. One important direction is the modernization and integration of existing systems. Improving interoperability between membership, claims, and provider management systems can reduce duplication and improve data flow. Advanced analytics and dashboards can also support more proactive decision-making.
Another future focus area is strengthening cybersecurity and data protection. As digital systems expand, NHIA must invest in advanced security technologies and regular system audits. Staff training in cybersecurity awareness will also be essential to reduce risks associated with human error. Compliance with data protection laws will remain a key priority.
NHIA can also explore the use of emerging technologies such as mobile applications and cloud computing to improve accessibility and scalability. Mobile platforms could make it easier for members to renew cards or check coverage status. Overall, continuous ICT innovation will be essential for sustaining the NHIS and meeting the evolving healthcare needs of Ghanaians.</a:t>
            </a:r>
          </a:p>
        </p:txBody>
      </p:sp>
      <p:sp>
        <p:nvSpPr>
          <p:cNvPr id="4" name="Slide Number Placeholder 3"/>
          <p:cNvSpPr>
            <a:spLocks noGrp="1"/>
          </p:cNvSpPr>
          <p:nvPr>
            <p:ph type="sldNum" sz="quarter" idx="5"/>
          </p:nvPr>
        </p:nvSpPr>
        <p:spPr/>
        <p:txBody>
          <a:bodyPr/>
          <a:lstStyle/>
          <a:p>
            <a:fld id="{DF15CB08-7A83-4E1D-BCE1-E3D81171DC89}" type="slidenum">
              <a:t>20</a:t>
            </a:fld>
            <a:endParaRPr lang="en-US"/>
          </a:p>
        </p:txBody>
      </p:sp>
    </p:spTree>
    <p:extLst>
      <p:ext uri="{BB962C8B-B14F-4D97-AF65-F5344CB8AC3E}">
        <p14:creationId xmlns:p14="http://schemas.microsoft.com/office/powerpoint/2010/main" val="3255185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95DEF-C63E-B1E6-1BA3-98D237E24F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F4AE4-E93A-CD4C-B41B-4696A3BD8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C9C1EF-55BF-C767-E1D1-F893637F8B01}"/>
              </a:ext>
            </a:extLst>
          </p:cNvPr>
          <p:cNvSpPr>
            <a:spLocks noGrp="1"/>
          </p:cNvSpPr>
          <p:nvPr>
            <p:ph type="body" idx="1"/>
          </p:nvPr>
        </p:nvSpPr>
        <p:spPr/>
        <p:txBody>
          <a:bodyPr/>
          <a:lstStyle/>
          <a:p>
            <a:r>
              <a:rPr lang="en-US"/>
              <a:t>
Looking ahead, NHIA has opportunities to further strengthen its ICT practices to enhance efficiency and service delivery. One important direction is the modernization and integration of existing systems. Improving interoperability between membership, claims, and provider management systems can reduce duplication and improve data flow. Advanced analytics and dashboards can also support more proactive decision-making.
Another future focus area is strengthening cybersecurity and data protection. As digital systems expand, NHIA must invest in advanced security technologies and regular system audits. Staff training in cybersecurity awareness will also be essential to reduce risks associated with human error. Compliance with data protection laws will remain a key priority.
NHIA can also explore the use of emerging technologies such as mobile applications and cloud computing to improve accessibility and scalability. Mobile platforms could make it easier for members to renew cards or check coverage status. Overall, continuous ICT innovation will be essential for sustaining the NHIS and meeting the evolving healthcare needs of Ghanaians.</a:t>
            </a:r>
          </a:p>
        </p:txBody>
      </p:sp>
      <p:sp>
        <p:nvSpPr>
          <p:cNvPr id="4" name="Slide Number Placeholder 3">
            <a:extLst>
              <a:ext uri="{FF2B5EF4-FFF2-40B4-BE49-F238E27FC236}">
                <a16:creationId xmlns:a16="http://schemas.microsoft.com/office/drawing/2014/main" id="{6E541769-EE2A-D2B9-9CE5-6A5C5444FE1D}"/>
              </a:ext>
            </a:extLst>
          </p:cNvPr>
          <p:cNvSpPr>
            <a:spLocks noGrp="1"/>
          </p:cNvSpPr>
          <p:nvPr>
            <p:ph type="sldNum" sz="quarter" idx="5"/>
          </p:nvPr>
        </p:nvSpPr>
        <p:spPr/>
        <p:txBody>
          <a:bodyPr/>
          <a:lstStyle/>
          <a:p>
            <a:fld id="{DF15CB08-7A83-4E1D-BCE1-E3D81171DC89}" type="slidenum">
              <a:t>21</a:t>
            </a:fld>
            <a:endParaRPr lang="en-US"/>
          </a:p>
        </p:txBody>
      </p:sp>
    </p:spTree>
    <p:extLst>
      <p:ext uri="{BB962C8B-B14F-4D97-AF65-F5344CB8AC3E}">
        <p14:creationId xmlns:p14="http://schemas.microsoft.com/office/powerpoint/2010/main" val="1342771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 conclusion, ICT practices are central to the effective functioning of the National Health Insurance Authority. From membership registration and claims processing to communication and data security, ICT supports every major aspect of NHIA’s operations. The adoption of digital systems has improved efficiency, transparency, and accountability, enabling NHIA to manage the National Health Insurance Scheme on a nationwide scale.
ICT also enhances service delivery by supporting real-time verification, data-driven decision-making, and improved coordination with healthcare providers. These benefits contribute directly to better access to healthcare services for NHIS members. However, challenges such as infrastructure limitations, costs, and skills gaps must be continuously addressed to sustain these gains.
Ultimately, continued investment in ICT infrastructure, human capacity, and system innovation will be critical for NHIA’s long-term success. Strengthening ICT practices will help ensure that the NHIS remains responsive, sustainable, and capable of meeting the healthcare needs of Ghana’s population now and in the future.</a:t>
            </a:r>
          </a:p>
        </p:txBody>
      </p:sp>
      <p:sp>
        <p:nvSpPr>
          <p:cNvPr id="4" name="Slide Number Placeholder 3"/>
          <p:cNvSpPr>
            <a:spLocks noGrp="1"/>
          </p:cNvSpPr>
          <p:nvPr>
            <p:ph type="sldNum" sz="quarter" idx="5"/>
          </p:nvPr>
        </p:nvSpPr>
        <p:spPr/>
        <p:txBody>
          <a:bodyPr/>
          <a:lstStyle/>
          <a:p>
            <a:fld id="{DF15CB08-7A83-4E1D-BCE1-E3D81171DC89}" type="slidenum">
              <a:t>22</a:t>
            </a:fld>
            <a:endParaRPr lang="en-US"/>
          </a:p>
        </p:txBody>
      </p:sp>
    </p:spTree>
    <p:extLst>
      <p:ext uri="{BB962C8B-B14F-4D97-AF65-F5344CB8AC3E}">
        <p14:creationId xmlns:p14="http://schemas.microsoft.com/office/powerpoint/2010/main" val="2293398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C0749-400A-9431-EBA7-75DEAF87D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1F66D-C2B6-AFD5-DCC0-178A577E2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5A04A5-CC82-F7A7-34AE-C56E2EED3968}"/>
              </a:ext>
            </a:extLst>
          </p:cNvPr>
          <p:cNvSpPr>
            <a:spLocks noGrp="1"/>
          </p:cNvSpPr>
          <p:nvPr>
            <p:ph type="body" idx="1"/>
          </p:nvPr>
        </p:nvSpPr>
        <p:spPr/>
        <p:txBody>
          <a:bodyPr/>
          <a:lstStyle/>
          <a:p>
            <a:r>
              <a:rPr lang="en-US"/>
              <a:t>
In conclusion, ICT practices are central to the effective functioning of the National Health Insurance Authority. From membership registration and claims processing to communication and data security, ICT supports every major aspect of NHIA’s operations. The adoption of digital systems has improved efficiency, transparency, and accountability, enabling NHIA to manage the National Health Insurance Scheme on a nationwide scale.
ICT also enhances service delivery by supporting real-time verification, data-driven decision-making, and improved coordination with healthcare providers. These benefits contribute directly to better access to healthcare services for NHIS members. However, challenges such as infrastructure limitations, costs, and skills gaps must be continuously addressed to sustain these gains.
Ultimately, continued investment in ICT infrastructure, human capacity, and system innovation will be critical for NHIA’s long-term success. Strengthening ICT practices will help ensure that the NHIS remains responsive, sustainable, and capable of meeting the healthcare needs of Ghana’s population now and in the future.</a:t>
            </a:r>
          </a:p>
        </p:txBody>
      </p:sp>
      <p:sp>
        <p:nvSpPr>
          <p:cNvPr id="4" name="Slide Number Placeholder 3">
            <a:extLst>
              <a:ext uri="{FF2B5EF4-FFF2-40B4-BE49-F238E27FC236}">
                <a16:creationId xmlns:a16="http://schemas.microsoft.com/office/drawing/2014/main" id="{F891A1FB-62FC-4F99-5D55-31A1BB33EE00}"/>
              </a:ext>
            </a:extLst>
          </p:cNvPr>
          <p:cNvSpPr>
            <a:spLocks noGrp="1"/>
          </p:cNvSpPr>
          <p:nvPr>
            <p:ph type="sldNum" sz="quarter" idx="5"/>
          </p:nvPr>
        </p:nvSpPr>
        <p:spPr/>
        <p:txBody>
          <a:bodyPr/>
          <a:lstStyle/>
          <a:p>
            <a:fld id="{DF15CB08-7A83-4E1D-BCE1-E3D81171DC89}" type="slidenum">
              <a:t>23</a:t>
            </a:fld>
            <a:endParaRPr lang="en-US"/>
          </a:p>
        </p:txBody>
      </p:sp>
    </p:spTree>
    <p:extLst>
      <p:ext uri="{BB962C8B-B14F-4D97-AF65-F5344CB8AC3E}">
        <p14:creationId xmlns:p14="http://schemas.microsoft.com/office/powerpoint/2010/main" val="747147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Information and Communication Technology (ICT) plays a foundational role in the operations of the National Health Insurance Authority (NHIA) in Ghana. As a public sector institution responsible for managing the National Health Insurance Scheme (NHIS), NHIA depends heavily on ICT systems to handle large volumes of data, coordinate nationwide activities, and ensure efficient service delivery. ICT enables NHIA to move away from manual, paper-based processes toward automated and digital workflows that save time and reduce errors. For example, digital systems support member registration, claims processing, provider credentialing, and internal administration across national, regional, and district offices. Without ICT, managing millions of subscribers and thousands of healthcare providers would be extremely difficult and inefficient.
Another important role of ICT in NHIA is improving transparency and accountability. Digital records make it easier to track transactions, monitor claims, and audit financial activities. This reduces opportunities for fraud and misuse of funds, which is critical for a public institution funded by government allocations and contributions from citizens. ICT systems also allow management to generate reports and dashboards that support evidence-based decision-making. Senior managers can analyze trends such as claims expenditure, disease patterns, and membership growth to plan effectively.
ICT also strengthens coordination and communication within NHIA and with external stakeholders. Through email systems, internal portals, and shared databases, staff across different regions can collaborate efficiently. Health facilities, claims processing centers, and NHIA offices are digitally connected, enabling faster verification and service approval. Overall, ICT is not just a support tool but a strategic resource that underpins NHIA’s ability to fulfill its mandate of providing accessible and sustainable healthcare financing for Ghanaians.</a:t>
            </a:r>
          </a:p>
        </p:txBody>
      </p:sp>
      <p:sp>
        <p:nvSpPr>
          <p:cNvPr id="4" name="Slide Number Placeholder 3"/>
          <p:cNvSpPr>
            <a:spLocks noGrp="1"/>
          </p:cNvSpPr>
          <p:nvPr>
            <p:ph type="sldNum" sz="quarter" idx="5"/>
          </p:nvPr>
        </p:nvSpPr>
        <p:spPr/>
        <p:txBody>
          <a:bodyPr/>
          <a:lstStyle/>
          <a:p>
            <a:fld id="{DF15CB08-7A83-4E1D-BCE1-E3D81171DC89}" type="slidenum">
              <a:t>3</a:t>
            </a:fld>
            <a:endParaRPr lang="en-US"/>
          </a:p>
        </p:txBody>
      </p:sp>
    </p:spTree>
    <p:extLst>
      <p:ext uri="{BB962C8B-B14F-4D97-AF65-F5344CB8AC3E}">
        <p14:creationId xmlns:p14="http://schemas.microsoft.com/office/powerpoint/2010/main" val="2465587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D5D22-0FF1-5EE5-D355-A257C6F0B7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4ED08B-B25C-C45D-7EED-134873309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79960-3210-BF52-A111-AB2128B1D05E}"/>
              </a:ext>
            </a:extLst>
          </p:cNvPr>
          <p:cNvSpPr>
            <a:spLocks noGrp="1"/>
          </p:cNvSpPr>
          <p:nvPr>
            <p:ph type="body" idx="1"/>
          </p:nvPr>
        </p:nvSpPr>
        <p:spPr/>
        <p:txBody>
          <a:bodyPr/>
          <a:lstStyle/>
          <a:p>
            <a:r>
              <a:rPr lang="en-US"/>
              <a:t>
Information and Communication Technology (ICT) plays a foundational role in the operations of the National Health Insurance Authority (NHIA) in Ghana. As a public sector institution responsible for managing the National Health Insurance Scheme (NHIS), NHIA depends heavily on ICT systems to handle large volumes of data, coordinate nationwide activities, and ensure efficient service delivery. ICT enables NHIA to move away from manual, paper-based processes toward automated and digital workflows that save time and reduce errors. For example, digital systems support member registration, claims processing, provider credentialing, and internal administration across national, regional, and district offices. Without ICT, managing millions of subscribers and thousands of healthcare providers would be extremely difficult and inefficient.
Another important role of ICT in NHIA is improving transparency and accountability. Digital records make it easier to track transactions, monitor claims, and audit financial activities. This reduces opportunities for fraud and misuse of funds, which is critical for a public institution funded by government allocations and contributions from citizens. ICT systems also allow management to generate reports and dashboards that support evidence-based decision-making. Senior managers can analyze trends such as claims expenditure, disease patterns, and membership growth to plan effectively.
ICT also strengthens coordination and communication within NHIA and with external stakeholders. Through email systems, internal portals, and shared databases, staff across different regions can collaborate efficiently. Health facilities, claims processing centers, and NHIA offices are digitally connected, enabling faster verification and service approval. Overall, ICT is not just a support tool but a strategic resource that underpins NHIA’s ability to fulfill its mandate of providing accessible and sustainable healthcare financing for Ghanaians.</a:t>
            </a:r>
          </a:p>
        </p:txBody>
      </p:sp>
      <p:sp>
        <p:nvSpPr>
          <p:cNvPr id="4" name="Slide Number Placeholder 3">
            <a:extLst>
              <a:ext uri="{FF2B5EF4-FFF2-40B4-BE49-F238E27FC236}">
                <a16:creationId xmlns:a16="http://schemas.microsoft.com/office/drawing/2014/main" id="{F0B42C12-3803-350B-86A1-40EF37CDFCA2}"/>
              </a:ext>
            </a:extLst>
          </p:cNvPr>
          <p:cNvSpPr>
            <a:spLocks noGrp="1"/>
          </p:cNvSpPr>
          <p:nvPr>
            <p:ph type="sldNum" sz="quarter" idx="5"/>
          </p:nvPr>
        </p:nvSpPr>
        <p:spPr/>
        <p:txBody>
          <a:bodyPr/>
          <a:lstStyle/>
          <a:p>
            <a:fld id="{DF15CB08-7A83-4E1D-BCE1-E3D81171DC89}" type="slidenum">
              <a:t>4</a:t>
            </a:fld>
            <a:endParaRPr lang="en-US"/>
          </a:p>
        </p:txBody>
      </p:sp>
    </p:spTree>
    <p:extLst>
      <p:ext uri="{BB962C8B-B14F-4D97-AF65-F5344CB8AC3E}">
        <p14:creationId xmlns:p14="http://schemas.microsoft.com/office/powerpoint/2010/main" val="1240098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National Health Insurance Authority (NHIA) is a statutory public institution established by the government of Ghana to implement and manage the National Health Insurance Scheme (NHIS). Originally set up under Act 650 and later reinforced by Act 852, NHIA’s core mandate is to ensure that all residents of Ghana have access to affordable and quality healthcare services. The Authority regulates health insurance schemes, accredits healthcare providers, processes claims, and manages membership registration nationwide. Due to the scale of its responsibilities and the size of the population it serves, NHIA relies extensively on ICT systems to function effectively.
NHIA operates through a decentralized structure with offices at the national, regional, and district levels. This structure makes ICT essential for coordination and standardization of operations. Centralized databases ensure that information collected at district offices, such as member registration data, is available at the national level in real time. This prevents duplication, improves data accuracy, and supports national-level planning. For example, a member registered in one district can access healthcare services in another district because their data is stored in a central system.
In addition, NHIA works closely with healthcare providers, including public hospitals, private clinics, pharmacies, and diagnostic centers. ICT platforms enable these providers to interact with NHIA electronically, especially in areas such as claims submission and credential verification. As NHIA continues to expand coverage and improve service quality, the role of ICT becomes increasingly critical in supporting its operational efficiency, financial sustainability, and public trust.</a:t>
            </a:r>
          </a:p>
        </p:txBody>
      </p:sp>
      <p:sp>
        <p:nvSpPr>
          <p:cNvPr id="4" name="Slide Number Placeholder 3"/>
          <p:cNvSpPr>
            <a:spLocks noGrp="1"/>
          </p:cNvSpPr>
          <p:nvPr>
            <p:ph type="sldNum" sz="quarter" idx="5"/>
          </p:nvPr>
        </p:nvSpPr>
        <p:spPr/>
        <p:txBody>
          <a:bodyPr/>
          <a:lstStyle/>
          <a:p>
            <a:fld id="{DF15CB08-7A83-4E1D-BCE1-E3D81171DC89}" type="slidenum">
              <a:t>5</a:t>
            </a:fld>
            <a:endParaRPr lang="en-US"/>
          </a:p>
        </p:txBody>
      </p:sp>
    </p:spTree>
    <p:extLst>
      <p:ext uri="{BB962C8B-B14F-4D97-AF65-F5344CB8AC3E}">
        <p14:creationId xmlns:p14="http://schemas.microsoft.com/office/powerpoint/2010/main" val="1161964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5694-C93F-CD83-6724-AAE9EF13E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73F48-B01B-CA7D-A201-217B34C7D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9A04C2-B56A-4C4C-EE41-CB6291AC19C4}"/>
              </a:ext>
            </a:extLst>
          </p:cNvPr>
          <p:cNvSpPr>
            <a:spLocks noGrp="1"/>
          </p:cNvSpPr>
          <p:nvPr>
            <p:ph type="body" idx="1"/>
          </p:nvPr>
        </p:nvSpPr>
        <p:spPr/>
        <p:txBody>
          <a:bodyPr/>
          <a:lstStyle/>
          <a:p>
            <a:r>
              <a:rPr lang="en-US"/>
              <a:t>
The National Health Insurance Authority (NHIA) is a statutory public institution established by the government of Ghana to implement and manage the National Health Insurance Scheme (NHIS). Originally set up under Act 650 and later reinforced by Act 852, NHIA’s core mandate is to ensure that all residents of Ghana have access to affordable and quality healthcare services. The Authority regulates health insurance schemes, accredits healthcare providers, processes claims, and manages membership registration nationwide. Due to the scale of its responsibilities and the size of the population it serves, NHIA relies extensively on ICT systems to function effectively.
NHIA operates through a decentralized structure with offices at the national, regional, and district levels. This structure makes ICT essential for coordination and standardization of operations. Centralized databases ensure that information collected at district offices, such as member registration data, is available at the national level in real time. This prevents duplication, improves data accuracy, and supports national-level planning. For example, a member registered in one district can access healthcare services in another district because their data is stored in a central system.
In addition, NHIA works closely with healthcare providers, including public hospitals, private clinics, pharmacies, and diagnostic centers. ICT platforms enable these providers to interact with NHIA electronically, especially in areas such as claims submission and credential verification. As NHIA continues to expand coverage and improve service quality, the role of ICT becomes increasingly critical in supporting its operational efficiency, financial sustainability, and public trust.</a:t>
            </a:r>
          </a:p>
        </p:txBody>
      </p:sp>
      <p:sp>
        <p:nvSpPr>
          <p:cNvPr id="4" name="Slide Number Placeholder 3">
            <a:extLst>
              <a:ext uri="{FF2B5EF4-FFF2-40B4-BE49-F238E27FC236}">
                <a16:creationId xmlns:a16="http://schemas.microsoft.com/office/drawing/2014/main" id="{E5928964-0121-8577-117A-BD6D2F0E0943}"/>
              </a:ext>
            </a:extLst>
          </p:cNvPr>
          <p:cNvSpPr>
            <a:spLocks noGrp="1"/>
          </p:cNvSpPr>
          <p:nvPr>
            <p:ph type="sldNum" sz="quarter" idx="5"/>
          </p:nvPr>
        </p:nvSpPr>
        <p:spPr/>
        <p:txBody>
          <a:bodyPr/>
          <a:lstStyle/>
          <a:p>
            <a:fld id="{DF15CB08-7A83-4E1D-BCE1-E3D81171DC89}" type="slidenum">
              <a:t>6</a:t>
            </a:fld>
            <a:endParaRPr lang="en-US"/>
          </a:p>
        </p:txBody>
      </p:sp>
    </p:spTree>
    <p:extLst>
      <p:ext uri="{BB962C8B-B14F-4D97-AF65-F5344CB8AC3E}">
        <p14:creationId xmlns:p14="http://schemas.microsoft.com/office/powerpoint/2010/main" val="3826837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ICT infrastructure forms the backbone of NHIA’s digital operations and includes hardware, software, networks, and data storage facilities. Across national, regional, and district offices, NHIA uses computers, servers, networking equipment, and internet connectivity to support daily activities. These resources allow staff to access centralized systems, process data, and communicate efficiently. Reliable ICT infrastructure is particularly important because NHIA operates across urban and rural areas with varying levels of connectivity and technological capacity.
At the core of NHIA’s infrastructure are centralized servers and databases that store sensitive information such as member biodata, biometric records, claims data, and provider details. These systems are designed to handle high transaction volumes and ensure data consistency nationwide. Secure network connections link district offices to regional and national systems, enabling real-time data updates. For instance, when a member renews their NHIS card at a district office, the information is immediately reflected in the central database.
NHIA also uses specialized software applications for different functions, including membership management, claims processing, and reporting. These systems are supported by data centers and backup facilities to ensure continuity of operations. Despite challenges such as power outages and network instability in some areas, NHIA continues to invest in upgrading its ICT infrastructure. Strengthening this infrastructure is essential for improving system reliability, reducing downtime, and supporting the growing demands placed on the NHIS.</a:t>
            </a:r>
          </a:p>
        </p:txBody>
      </p:sp>
      <p:sp>
        <p:nvSpPr>
          <p:cNvPr id="4" name="Slide Number Placeholder 3"/>
          <p:cNvSpPr>
            <a:spLocks noGrp="1"/>
          </p:cNvSpPr>
          <p:nvPr>
            <p:ph type="sldNum" sz="quarter" idx="5"/>
          </p:nvPr>
        </p:nvSpPr>
        <p:spPr/>
        <p:txBody>
          <a:bodyPr/>
          <a:lstStyle/>
          <a:p>
            <a:fld id="{DF15CB08-7A83-4E1D-BCE1-E3D81171DC89}" type="slidenum">
              <a:t>7</a:t>
            </a:fld>
            <a:endParaRPr lang="en-US"/>
          </a:p>
        </p:txBody>
      </p:sp>
    </p:spTree>
    <p:extLst>
      <p:ext uri="{BB962C8B-B14F-4D97-AF65-F5344CB8AC3E}">
        <p14:creationId xmlns:p14="http://schemas.microsoft.com/office/powerpoint/2010/main" val="826460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4CBF6-6BD3-C52B-247D-A244F61C8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BC50F-F4F6-19BA-58A1-8CD8FB9CD2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3D7D2-812B-8EB5-F0AB-B97CB2541902}"/>
              </a:ext>
            </a:extLst>
          </p:cNvPr>
          <p:cNvSpPr>
            <a:spLocks noGrp="1"/>
          </p:cNvSpPr>
          <p:nvPr>
            <p:ph type="body" idx="1"/>
          </p:nvPr>
        </p:nvSpPr>
        <p:spPr/>
        <p:txBody>
          <a:bodyPr/>
          <a:lstStyle/>
          <a:p>
            <a:r>
              <a:rPr lang="en-US"/>
              <a:t>
ICT infrastructure forms the backbone of NHIA’s digital operations and includes hardware, software, networks, and data storage facilities. Across national, regional, and district offices, NHIA uses computers, servers, networking equipment, and internet connectivity to support daily activities. These resources allow staff to access centralized systems, process data, and communicate efficiently. Reliable ICT infrastructure is particularly important because NHIA operates across urban and rural areas with varying levels of connectivity and technological capacity.
At the core of NHIA’s infrastructure are centralized servers and databases that store sensitive information such as member biodata, biometric records, claims data, and provider details. These systems are designed to handle high transaction volumes and ensure data consistency nationwide. Secure network connections link district offices to regional and national systems, enabling real-time data updates. For instance, when a member renews their NHIS card at a district office, the information is immediately reflected in the central database.
NHIA also uses specialized software applications for different functions, including membership management, claims processing, and reporting. These systems are supported by data centers and backup facilities to ensure continuity of operations. Despite challenges such as power outages and network instability in some areas, NHIA continues to invest in upgrading its ICT infrastructure. Strengthening this infrastructure is essential for improving system reliability, reducing downtime, and supporting the growing demands placed on the NHIS.</a:t>
            </a:r>
          </a:p>
        </p:txBody>
      </p:sp>
      <p:sp>
        <p:nvSpPr>
          <p:cNvPr id="4" name="Slide Number Placeholder 3">
            <a:extLst>
              <a:ext uri="{FF2B5EF4-FFF2-40B4-BE49-F238E27FC236}">
                <a16:creationId xmlns:a16="http://schemas.microsoft.com/office/drawing/2014/main" id="{DD63746A-80C8-004E-224C-FFFDD1AFC890}"/>
              </a:ext>
            </a:extLst>
          </p:cNvPr>
          <p:cNvSpPr>
            <a:spLocks noGrp="1"/>
          </p:cNvSpPr>
          <p:nvPr>
            <p:ph type="sldNum" sz="quarter" idx="5"/>
          </p:nvPr>
        </p:nvSpPr>
        <p:spPr/>
        <p:txBody>
          <a:bodyPr/>
          <a:lstStyle/>
          <a:p>
            <a:fld id="{DF15CB08-7A83-4E1D-BCE1-E3D81171DC89}" type="slidenum">
              <a:t>8</a:t>
            </a:fld>
            <a:endParaRPr lang="en-US"/>
          </a:p>
        </p:txBody>
      </p:sp>
    </p:spTree>
    <p:extLst>
      <p:ext uri="{BB962C8B-B14F-4D97-AF65-F5344CB8AC3E}">
        <p14:creationId xmlns:p14="http://schemas.microsoft.com/office/powerpoint/2010/main" val="1221178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One of the most visible ICT practices in NHIA is the use of digital systems for NHIS membership registration and management. The Authority employs a biometric registration system that captures personal details such as names, photographs, and fingerprints of subscribers. This system helps to uniquely identify members and prevent issues such as multiple registrations and identity fraud. Biometric technology has significantly improved the credibility and integrity of the NHIS.
The membership management system is centralized, meaning that data collected at district offices is stored in a national database. This allows NHIA to maintain a single, accurate record for each subscriber. As a result, members can access healthcare services across the country without the need for manual verification or physical records. The system also supports card issuance and renewal processes, making it easier for members to maintain active coverage.
In addition, the membership database provides valuable data for planning and policy formulation. NHIA can analyze demographic trends, regional coverage levels, and enrollment patterns using ICT tools. For example, data can reveal which regions have low enrollment rates, enabling targeted public education campaigns. Overall, ICT-based membership management enhances efficiency, improves user experience, and supports evidence-based decision-making within NHIA.</a:t>
            </a:r>
          </a:p>
        </p:txBody>
      </p:sp>
      <p:sp>
        <p:nvSpPr>
          <p:cNvPr id="4" name="Slide Number Placeholder 3"/>
          <p:cNvSpPr>
            <a:spLocks noGrp="1"/>
          </p:cNvSpPr>
          <p:nvPr>
            <p:ph type="sldNum" sz="quarter" idx="5"/>
          </p:nvPr>
        </p:nvSpPr>
        <p:spPr/>
        <p:txBody>
          <a:bodyPr/>
          <a:lstStyle/>
          <a:p>
            <a:fld id="{DF15CB08-7A83-4E1D-BCE1-E3D81171DC89}" type="slidenum">
              <a:t>9</a:t>
            </a:fld>
            <a:endParaRPr lang="en-US"/>
          </a:p>
        </p:txBody>
      </p:sp>
    </p:spTree>
    <p:extLst>
      <p:ext uri="{BB962C8B-B14F-4D97-AF65-F5344CB8AC3E}">
        <p14:creationId xmlns:p14="http://schemas.microsoft.com/office/powerpoint/2010/main" val="797912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402336" y="731407"/>
            <a:ext cx="6480450" cy="3038878"/>
          </a:xfrm>
        </p:spPr>
        <p:txBody>
          <a:bodyPr anchor="t">
            <a:normAutofit/>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429315" y="5264528"/>
            <a:ext cx="6577526" cy="1001354"/>
          </a:xfrm>
        </p:spPr>
        <p:txBody>
          <a:bodyPr anchor="ctr">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EC3F3D2-CADD-A94F-6739-CCCDA6C6FA8C}"/>
              </a:ext>
            </a:extLst>
          </p:cNvPr>
          <p:cNvSpPr>
            <a:spLocks noGrp="1"/>
          </p:cNvSpPr>
          <p:nvPr>
            <p:ph type="ftr" sz="quarter" idx="11"/>
          </p:nvPr>
        </p:nvSpPr>
        <p:spPr>
          <a:xfrm>
            <a:off x="426780" y="6426091"/>
            <a:ext cx="4357544" cy="365125"/>
          </a:xfrm>
        </p:spPr>
        <p:txBody>
          <a:bodyPr/>
          <a:lstStyle/>
          <a:p>
            <a:r>
              <a:rPr lang="en-US"/>
              <a:t>Sample Footer Text</a:t>
            </a:r>
          </a:p>
        </p:txBody>
      </p:sp>
      <p:sp>
        <p:nvSpPr>
          <p:cNvPr id="4" name="Date Placeholder 3">
            <a:extLst>
              <a:ext uri="{FF2B5EF4-FFF2-40B4-BE49-F238E27FC236}">
                <a16:creationId xmlns:a16="http://schemas.microsoft.com/office/drawing/2014/main" id="{40CC541E-3AF5-9564-CE04-E4B86459DBE0}"/>
              </a:ext>
            </a:extLst>
          </p:cNvPr>
          <p:cNvSpPr>
            <a:spLocks noGrp="1"/>
          </p:cNvSpPr>
          <p:nvPr>
            <p:ph type="dt" sz="half" idx="10"/>
          </p:nvPr>
        </p:nvSpPr>
        <p:spPr>
          <a:xfrm>
            <a:off x="4932188" y="6426091"/>
            <a:ext cx="1431447" cy="365125"/>
          </a:xfrm>
        </p:spPr>
        <p:txBody>
          <a:bodyPr/>
          <a:lstStyle/>
          <a:p>
            <a:fld id="{395357C0-6E0D-46EB-9F8F-43803F348F24}" type="datetime1">
              <a:rPr lang="en-US" smtClean="0"/>
              <a:t>5/9/2026</a:t>
            </a:fld>
            <a:endParaRPr lang="en-US"/>
          </a:p>
        </p:txBody>
      </p:sp>
      <p:sp>
        <p:nvSpPr>
          <p:cNvPr id="6" name="Slide Number Placeholder 5">
            <a:extLst>
              <a:ext uri="{FF2B5EF4-FFF2-40B4-BE49-F238E27FC236}">
                <a16:creationId xmlns:a16="http://schemas.microsoft.com/office/drawing/2014/main" id="{C3C772A7-7F28-0EB0-D243-BCC6917DADA2}"/>
              </a:ext>
            </a:extLst>
          </p:cNvPr>
          <p:cNvSpPr>
            <a:spLocks noGrp="1"/>
          </p:cNvSpPr>
          <p:nvPr>
            <p:ph type="sldNum" sz="quarter" idx="12"/>
          </p:nvPr>
        </p:nvSpPr>
        <p:spPr>
          <a:xfrm>
            <a:off x="6382685" y="6426091"/>
            <a:ext cx="603114" cy="365125"/>
          </a:xfrm>
        </p:spPr>
        <p:txBody>
          <a:bodyPr/>
          <a:lstStyle/>
          <a:p>
            <a:fld id="{DD84031F-D6BF-4677-B12E-7D8B88BA70F7}" type="slidenum">
              <a:rPr lang="en-US" smtClean="0"/>
              <a:t>‹#›</a:t>
            </a:fld>
            <a:endParaRPr lang="en-US"/>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7620000" y="0"/>
            <a:ext cx="4571999" cy="68580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cxnSp>
        <p:nvCxnSpPr>
          <p:cNvPr id="10" name="Straight Connector 9">
            <a:extLst>
              <a:ext uri="{FF2B5EF4-FFF2-40B4-BE49-F238E27FC236}">
                <a16:creationId xmlns:a16="http://schemas.microsoft.com/office/drawing/2014/main" id="{5022CE8C-DC47-AF8A-A37E-C04D364B8D63}"/>
              </a:ext>
            </a:extLst>
          </p:cNvPr>
          <p:cNvCxnSpPr>
            <a:cxnSpLocks/>
          </p:cNvCxnSpPr>
          <p:nvPr/>
        </p:nvCxnSpPr>
        <p:spPr>
          <a:xfrm>
            <a:off x="533400" y="6324773"/>
            <a:ext cx="648045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35A6ADE-4FF0-6E84-4D25-A3E7A481303D}"/>
              </a:ext>
            </a:extLst>
          </p:cNvPr>
          <p:cNvCxnSpPr>
            <a:cxnSpLocks/>
          </p:cNvCxnSpPr>
          <p:nvPr/>
        </p:nvCxnSpPr>
        <p:spPr>
          <a:xfrm>
            <a:off x="533400" y="5184424"/>
            <a:ext cx="646050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B306735-74E7-C788-FB5F-7BC551ED5CDD}"/>
              </a:ext>
            </a:extLst>
          </p:cNvPr>
          <p:cNvCxnSpPr>
            <a:cxnSpLocks/>
          </p:cNvCxnSpPr>
          <p:nvPr/>
        </p:nvCxnSpPr>
        <p:spPr>
          <a:xfrm>
            <a:off x="533400" y="512722"/>
            <a:ext cx="6456409" cy="0"/>
          </a:xfrm>
          <a:prstGeom prst="line">
            <a:avLst/>
          </a:prstGeom>
          <a:ln w="47625">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546360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genda">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392851"/>
            <a:ext cx="7525512" cy="1882595"/>
          </a:xfrm>
        </p:spPr>
        <p:txBody>
          <a:bodyPr anchor="t">
            <a:normAutofit/>
          </a:bodyPr>
          <a:lstStyle>
            <a:lvl1pPr>
              <a:defRPr sz="6600">
                <a:solidFill>
                  <a:schemeClr val="accent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34856" y="2502245"/>
            <a:ext cx="7492991" cy="3669956"/>
          </a:xfrm>
        </p:spPr>
        <p:txBody>
          <a:bodyPr vert="horz" lIns="91440" tIns="45720" rIns="91440" bIns="45720" rtlCol="0" anchor="t">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395056F1-F5E2-4ED8-9ED2-B4DCC32FE4B1}" type="datetime1">
              <a:rPr lang="en-US" smtClean="0"/>
              <a:t>5/9/2026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68338050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Agenda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401519"/>
            <a:ext cx="6516938" cy="2091068"/>
          </a:xfrm>
        </p:spPr>
        <p:txBody>
          <a:bodyPr anchor="t">
            <a:normAutofit/>
          </a:bodyPr>
          <a:lstStyle>
            <a:lvl1pPr>
              <a:defRPr sz="6600">
                <a:solidFill>
                  <a:schemeClr val="accent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36526" y="2897442"/>
            <a:ext cx="6482747" cy="3279838"/>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02336" y="6426091"/>
            <a:ext cx="4303014" cy="365125"/>
          </a:xfrm>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4895850" y="6416667"/>
            <a:ext cx="1420310" cy="365125"/>
          </a:xfrm>
        </p:spPr>
        <p:txBody>
          <a:bodyPr/>
          <a:lstStyle/>
          <a:p>
            <a:fld id="{87333073-65C1-4CC7-BBE7-8F5A3AFB183B}" type="datetime1">
              <a:rPr lang="en-US" smtClean="0"/>
              <a:t>5/9/2026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6316160" y="6416667"/>
            <a:ext cx="603114" cy="365125"/>
          </a:xfrm>
        </p:spPr>
        <p:txBody>
          <a:bodyPr/>
          <a:lstStyle/>
          <a:p>
            <a:fld id="{DD84031F-D6BF-4677-B12E-7D8B88BA70F7}" type="slidenum">
              <a:rPr lang="en-US" smtClean="0"/>
              <a:t>‹#›</a:t>
            </a:fld>
            <a:endParaRPr lang="en-US"/>
          </a:p>
        </p:txBody>
      </p:sp>
      <p:sp>
        <p:nvSpPr>
          <p:cNvPr id="8" name="Picture Placeholder 8">
            <a:extLst>
              <a:ext uri="{FF2B5EF4-FFF2-40B4-BE49-F238E27FC236}">
                <a16:creationId xmlns:a16="http://schemas.microsoft.com/office/drawing/2014/main" id="{FBFCD9F4-28CD-7877-8D0E-B6685E2A124F}"/>
              </a:ext>
            </a:extLst>
          </p:cNvPr>
          <p:cNvSpPr>
            <a:spLocks noGrp="1"/>
          </p:cNvSpPr>
          <p:nvPr>
            <p:ph type="pic" sz="quarter" idx="14" hasCustomPrompt="1"/>
          </p:nvPr>
        </p:nvSpPr>
        <p:spPr>
          <a:xfrm>
            <a:off x="7619999" y="0"/>
            <a:ext cx="4571999" cy="6857999"/>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cxnSp>
        <p:nvCxnSpPr>
          <p:cNvPr id="9" name="Straight Connector 8">
            <a:extLst>
              <a:ext uri="{FF2B5EF4-FFF2-40B4-BE49-F238E27FC236}">
                <a16:creationId xmlns:a16="http://schemas.microsoft.com/office/drawing/2014/main" id="{0E6481B7-DF51-286F-B976-0777FDDAC524}"/>
              </a:ext>
            </a:extLst>
          </p:cNvPr>
          <p:cNvCxnSpPr>
            <a:cxnSpLocks/>
          </p:cNvCxnSpPr>
          <p:nvPr/>
        </p:nvCxnSpPr>
        <p:spPr>
          <a:xfrm>
            <a:off x="530352" y="2670800"/>
            <a:ext cx="6402856"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1696590"/>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genda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3380188"/>
            <a:ext cx="4688732" cy="2313195"/>
          </a:xfrm>
        </p:spPr>
        <p:txBody>
          <a:bodyPr anchor="t">
            <a:normAutofit/>
          </a:bodyPr>
          <a:lstStyle>
            <a:lvl1pPr>
              <a:defRPr sz="5400">
                <a:solidFill>
                  <a:schemeClr val="accent1"/>
                </a:solidFill>
              </a:defRPr>
            </a:lvl1pPr>
          </a:lstStyle>
          <a:p>
            <a:r>
              <a:rPr lang="en-US"/>
              <a:t>Click to edit Master title style</a:t>
            </a:r>
          </a:p>
        </p:txBody>
      </p:sp>
      <p:sp>
        <p:nvSpPr>
          <p:cNvPr id="8" name="Picture Placeholder 8">
            <a:extLst>
              <a:ext uri="{FF2B5EF4-FFF2-40B4-BE49-F238E27FC236}">
                <a16:creationId xmlns:a16="http://schemas.microsoft.com/office/drawing/2014/main" id="{E6BFF2B7-0DC8-E068-0F08-D1CF291F8EA2}"/>
              </a:ext>
            </a:extLst>
          </p:cNvPr>
          <p:cNvSpPr>
            <a:spLocks noGrp="1"/>
          </p:cNvSpPr>
          <p:nvPr>
            <p:ph type="pic" sz="quarter" idx="14" hasCustomPrompt="1"/>
          </p:nvPr>
        </p:nvSpPr>
        <p:spPr>
          <a:xfrm>
            <a:off x="0" y="0"/>
            <a:ext cx="12192000" cy="3041367"/>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38800" y="3363190"/>
            <a:ext cx="6029721" cy="2759316"/>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E872102-C255-4B2E-9A7E-2603C5FAD6D4}" type="datetime1">
              <a:rPr lang="en-US" smtClean="0"/>
              <a:t>5/9/2026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4981961-B802-677C-4957-E24CA14D5E6D}"/>
              </a:ext>
            </a:extLst>
          </p:cNvPr>
          <p:cNvCxnSpPr>
            <a:cxnSpLocks/>
          </p:cNvCxnSpPr>
          <p:nvPr/>
        </p:nvCxnSpPr>
        <p:spPr>
          <a:xfrm>
            <a:off x="533400" y="6324600"/>
            <a:ext cx="11125200"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616164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Content 2">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107B931-214A-9578-5A7A-FDEB9ADB5080}"/>
              </a:ext>
            </a:extLst>
          </p:cNvPr>
          <p:cNvCxnSpPr>
            <a:cxnSpLocks/>
          </p:cNvCxnSpPr>
          <p:nvPr/>
        </p:nvCxnSpPr>
        <p:spPr>
          <a:xfrm>
            <a:off x="3751277" y="2791386"/>
            <a:ext cx="4689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550862" y="1429789"/>
            <a:ext cx="5090277" cy="1196713"/>
          </a:xfrm>
        </p:spPr>
        <p:txBody>
          <a:bodyPr anchor="b"/>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3676880" y="2999629"/>
            <a:ext cx="4838241" cy="219582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070A7D6-92E1-4CDF-BD2F-79F298197135}"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188610646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Content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1303089" y="1673352"/>
            <a:ext cx="3360352" cy="2324365"/>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80" y="1673352"/>
            <a:ext cx="5785132" cy="2918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FFBEE3B3-6EA8-4914-BDAC-89234BD2AD09}"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45987"/>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458068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Content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0" y="1399734"/>
            <a:ext cx="4136461" cy="2918754"/>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80" y="1398419"/>
            <a:ext cx="625002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2BB48EB-6AF5-4207-A153-D1AA963F0AC1}"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2906"/>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648260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Content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0" y="694944"/>
            <a:ext cx="3334120" cy="2734056"/>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229100" y="694943"/>
            <a:ext cx="7439421"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C0016614-595C-443F-AE20-86D2AC6A0013}"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67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924029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Content 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0" y="435785"/>
            <a:ext cx="4268573" cy="2918754"/>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391452" y="743106"/>
            <a:ext cx="6277070" cy="5312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7FC8A85-8FD1-45F0-99DE-E338DC5235BC}"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59F873DB-8FEF-C24C-ECA0-EABFFF560476}"/>
              </a:ext>
            </a:extLst>
          </p:cNvPr>
          <p:cNvCxnSpPr>
            <a:cxnSpLocks/>
          </p:cNvCxnSpPr>
          <p:nvPr/>
        </p:nvCxnSpPr>
        <p:spPr>
          <a:xfrm>
            <a:off x="5486400" y="528489"/>
            <a:ext cx="6172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462989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Content 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0" y="433576"/>
            <a:ext cx="3263496" cy="2821439"/>
          </a:xfrm>
        </p:spPr>
        <p:txBody>
          <a:bodyPr anchor="t">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309946" y="694944"/>
            <a:ext cx="7358769" cy="54864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92DEB38-22AD-484B-BEB1-12B18D8CEE64}"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290E8417-C758-AC09-72D4-D07CE8D5D1EB}"/>
              </a:ext>
            </a:extLst>
          </p:cNvPr>
          <p:cNvCxnSpPr>
            <a:cxnSpLocks/>
          </p:cNvCxnSpPr>
          <p:nvPr/>
        </p:nvCxnSpPr>
        <p:spPr>
          <a:xfrm>
            <a:off x="4347151" y="528489"/>
            <a:ext cx="7326605"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255264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5993867" y="691867"/>
            <a:ext cx="5664732" cy="1212661"/>
          </a:xfrm>
        </p:spPr>
        <p:txBody>
          <a:bodyPr/>
          <a:lstStyle/>
          <a:p>
            <a:r>
              <a:rPr lang="en-US"/>
              <a:t>Click to edit Master title style</a:t>
            </a:r>
          </a:p>
        </p:txBody>
      </p:sp>
      <p:sp>
        <p:nvSpPr>
          <p:cNvPr id="34" name="Picture Placeholder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533401" y="533400"/>
            <a:ext cx="4953000" cy="5811928"/>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993865" y="2007652"/>
            <a:ext cx="5664732" cy="43153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957C2DDA-91DD-4B15-B0D6-0E3634C6CC2A}"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6058518" y="530352"/>
            <a:ext cx="56000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63825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C889C35-F31B-4EAB-A4E6-687A63844314}"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677883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2" y="691868"/>
            <a:ext cx="5593338" cy="115731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34928" y="2010699"/>
            <a:ext cx="5577972" cy="4334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Picture Placeholder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6553200" y="533400"/>
            <a:ext cx="5105400" cy="5791200"/>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2217B7B5-5BBE-40BC-B471-E2BA9D71AA0E}"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18028" y="530352"/>
            <a:ext cx="549487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029189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ontent with Pictur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977971" y="691866"/>
            <a:ext cx="6680630" cy="1217337"/>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533400" y="533400"/>
            <a:ext cx="3886200" cy="5811924"/>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77971" y="2010699"/>
            <a:ext cx="6680630" cy="43139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EF607E7C-B760-45A7-AB98-EEAB39EBFFA9}"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4984096" y="533400"/>
            <a:ext cx="668063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126169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with Pictur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59" y="691867"/>
            <a:ext cx="6664559" cy="121734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22217" y="2010699"/>
            <a:ext cx="6661902" cy="4330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7620000" y="533400"/>
            <a:ext cx="4038600" cy="57912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a:xfrm>
            <a:off x="7620000" y="6426091"/>
            <a:ext cx="3553839" cy="365125"/>
          </a:xfrm>
        </p:spPr>
        <p:txBody>
          <a:bodyPr/>
          <a:lstStyle/>
          <a:p>
            <a:fld id="{C4680711-5BFA-4199-BAD0-B0C15B04A070}"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CA3F4131-F439-B360-2C50-DC4ED02C5AF2}"/>
              </a:ext>
            </a:extLst>
          </p:cNvPr>
          <p:cNvCxnSpPr>
            <a:cxnSpLocks/>
          </p:cNvCxnSpPr>
          <p:nvPr/>
        </p:nvCxnSpPr>
        <p:spPr>
          <a:xfrm>
            <a:off x="516418" y="530352"/>
            <a:ext cx="65677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067721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tent with Picture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7007497" y="691868"/>
            <a:ext cx="4660247" cy="143921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33400" y="533399"/>
            <a:ext cx="6029286" cy="5791201"/>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7007497" y="2211184"/>
            <a:ext cx="4660247" cy="41134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20C9332B-92F1-4946-B218-9926114AAEA1}"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7095744" y="530921"/>
            <a:ext cx="456285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193285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t with Picture 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376" y="691868"/>
            <a:ext cx="4577602" cy="143921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19376" y="2211185"/>
            <a:ext cx="4577602" cy="39549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486400" y="533399"/>
            <a:ext cx="6172200" cy="5791201"/>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E2F630AA-266B-4EED-8F37-1EEA7BB36798}"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16418" y="530352"/>
            <a:ext cx="44365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713157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t with Picture 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8029814" y="512011"/>
            <a:ext cx="3628786" cy="125992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7086600" cy="5791199"/>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8043065" y="2170611"/>
            <a:ext cx="3628786" cy="416237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a:xfrm>
            <a:off x="8029813" y="6426091"/>
            <a:ext cx="3144025" cy="365125"/>
          </a:xfrm>
        </p:spPr>
        <p:txBody>
          <a:bodyPr/>
          <a:lstStyle/>
          <a:p>
            <a:fld id="{A2E4BA8A-8D99-4942-A6AE-3429BB81C9B0}"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8153400" y="1892587"/>
            <a:ext cx="350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445153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t with Picture 8">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848555" y="512011"/>
            <a:ext cx="6792069" cy="125992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3886200" cy="5791201"/>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137143" cy="365125"/>
          </a:xfrm>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848555" y="2148840"/>
            <a:ext cx="6792069" cy="416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BCB8B90-98AD-44EA-88CB-87E0482D47C5}"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4953000" y="1892587"/>
            <a:ext cx="67056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228004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t with Picture 9">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8621935" y="691867"/>
            <a:ext cx="3052570" cy="2011680"/>
          </a:xfrm>
        </p:spPr>
        <p:txBody>
          <a:bodyPr/>
          <a:lstStyle/>
          <a:p>
            <a:r>
              <a:rPr lang="en-US"/>
              <a:t>Click to edit Master title style</a:t>
            </a:r>
          </a:p>
        </p:txBody>
      </p:sp>
      <p:sp>
        <p:nvSpPr>
          <p:cNvPr id="14" name="Picture Placeholder 8">
            <a:extLst>
              <a:ext uri="{FF2B5EF4-FFF2-40B4-BE49-F238E27FC236}">
                <a16:creationId xmlns:a16="http://schemas.microsoft.com/office/drawing/2014/main" id="{6BC46AA6-BED0-04C6-38E0-12160144CC38}"/>
              </a:ext>
            </a:extLst>
          </p:cNvPr>
          <p:cNvSpPr>
            <a:spLocks noGrp="1"/>
          </p:cNvSpPr>
          <p:nvPr>
            <p:ph type="pic" sz="quarter" idx="13" hasCustomPrompt="1"/>
          </p:nvPr>
        </p:nvSpPr>
        <p:spPr>
          <a:xfrm>
            <a:off x="533399" y="533400"/>
            <a:ext cx="7667626" cy="5788757"/>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8621935" y="2889848"/>
            <a:ext cx="3052570" cy="343475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ooter Placeholder 17">
            <a:extLst>
              <a:ext uri="{FF2B5EF4-FFF2-40B4-BE49-F238E27FC236}">
                <a16:creationId xmlns:a16="http://schemas.microsoft.com/office/drawing/2014/main" id="{5C6323EE-3C7E-2716-8BD0-C89545F04FC6}"/>
              </a:ext>
            </a:extLst>
          </p:cNvPr>
          <p:cNvSpPr>
            <a:spLocks noGrp="1"/>
          </p:cNvSpPr>
          <p:nvPr>
            <p:ph type="ftr" sz="quarter" idx="15"/>
          </p:nvPr>
        </p:nvSpPr>
        <p:spPr/>
        <p:txBody>
          <a:bodyPr/>
          <a:lstStyle/>
          <a:p>
            <a:r>
              <a:rPr lang="en-US"/>
              <a:t>Sample Footer Text</a:t>
            </a:r>
          </a:p>
        </p:txBody>
      </p:sp>
      <p:sp>
        <p:nvSpPr>
          <p:cNvPr id="17" name="Date Placeholder 16">
            <a:extLst>
              <a:ext uri="{FF2B5EF4-FFF2-40B4-BE49-F238E27FC236}">
                <a16:creationId xmlns:a16="http://schemas.microsoft.com/office/drawing/2014/main" id="{F01E841F-9F6D-0E74-84D5-4BA2AF78F5C2}"/>
              </a:ext>
            </a:extLst>
          </p:cNvPr>
          <p:cNvSpPr>
            <a:spLocks noGrp="1"/>
          </p:cNvSpPr>
          <p:nvPr>
            <p:ph type="dt" sz="half" idx="14"/>
          </p:nvPr>
        </p:nvSpPr>
        <p:spPr/>
        <p:txBody>
          <a:bodyPr/>
          <a:lstStyle/>
          <a:p>
            <a:fld id="{0672E3CE-9562-4779-875D-570AC5656D0F}" type="datetime1">
              <a:rPr lang="en-US" smtClean="0"/>
              <a:t>5/9/2026</a:t>
            </a:fld>
            <a:endParaRPr lang="en-US"/>
          </a:p>
        </p:txBody>
      </p:sp>
      <p:sp>
        <p:nvSpPr>
          <p:cNvPr id="19" name="Slide Number Placeholder 18">
            <a:extLst>
              <a:ext uri="{FF2B5EF4-FFF2-40B4-BE49-F238E27FC236}">
                <a16:creationId xmlns:a16="http://schemas.microsoft.com/office/drawing/2014/main" id="{ACE2DCFD-EFAB-71DF-776D-014822C0ABEC}"/>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2CFBB608-C785-A34D-1B6D-96361A676495}"/>
              </a:ext>
            </a:extLst>
          </p:cNvPr>
          <p:cNvCxnSpPr>
            <a:cxnSpLocks/>
          </p:cNvCxnSpPr>
          <p:nvPr/>
        </p:nvCxnSpPr>
        <p:spPr>
          <a:xfrm>
            <a:off x="8727541" y="533400"/>
            <a:ext cx="293106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164999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t with Picture 10">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1" y="691866"/>
            <a:ext cx="3448141" cy="2247273"/>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0353"/>
            <a:ext cx="7239000" cy="4019112"/>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05470" y="4735286"/>
            <a:ext cx="7239000" cy="142487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BF4D8B86-78FA-4747-9401-2399B1893341}"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4A0C081E-1CAD-8E64-5453-4CC21A0A90FD}"/>
              </a:ext>
            </a:extLst>
          </p:cNvPr>
          <p:cNvCxnSpPr>
            <a:cxnSpLocks/>
          </p:cNvCxnSpPr>
          <p:nvPr/>
        </p:nvCxnSpPr>
        <p:spPr>
          <a:xfrm>
            <a:off x="530274" y="530352"/>
            <a:ext cx="335412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400" y="6326367"/>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4485675"/>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with Picture 1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756" y="691866"/>
            <a:ext cx="3540062" cy="2247273"/>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3400"/>
            <a:ext cx="7239000" cy="3157452"/>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0" y="3933645"/>
            <a:ext cx="7261323" cy="238211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5ECC63D-CDB3-4317-A945-BF72F7BF98EB}"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4A0C081E-1CAD-8E64-5453-4CC21A0A90FD}"/>
              </a:ext>
            </a:extLst>
          </p:cNvPr>
          <p:cNvCxnSpPr>
            <a:cxnSpLocks/>
          </p:cNvCxnSpPr>
          <p:nvPr/>
        </p:nvCxnSpPr>
        <p:spPr>
          <a:xfrm>
            <a:off x="533400" y="530352"/>
            <a:ext cx="33528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400" y="6324542"/>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F4D8D45-8224-ED36-94DF-FAE863F412D1}"/>
              </a:ext>
            </a:extLst>
          </p:cNvPr>
          <p:cNvCxnSpPr>
            <a:cxnSpLocks/>
          </p:cNvCxnSpPr>
          <p:nvPr/>
        </p:nvCxnSpPr>
        <p:spPr>
          <a:xfrm>
            <a:off x="5013762" y="1892587"/>
            <a:ext cx="65440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290310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Picture 2">
    <p:bg>
      <p:bgRef idx="1001">
        <a:schemeClr val="bg1"/>
      </p:bgRef>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AAFFBF3-C898-85FC-D25A-592E29515C23}"/>
              </a:ext>
            </a:extLst>
          </p:cNvPr>
          <p:cNvSpPr>
            <a:spLocks noGrp="1"/>
          </p:cNvSpPr>
          <p:nvPr>
            <p:ph type="pic" sz="quarter" idx="13" hasCustomPrompt="1"/>
          </p:nvPr>
        </p:nvSpPr>
        <p:spPr>
          <a:xfrm>
            <a:off x="0" y="0"/>
            <a:ext cx="12192000" cy="6858000"/>
          </a:xfrm>
          <a:custGeom>
            <a:avLst/>
            <a:gdLst>
              <a:gd name="connsiteX0" fmla="*/ 510023 w 12192000"/>
              <a:gd name="connsiteY0" fmla="*/ 505353 h 6858000"/>
              <a:gd name="connsiteX1" fmla="*/ 510023 w 12192000"/>
              <a:gd name="connsiteY1" fmla="*/ 6352647 h 6858000"/>
              <a:gd name="connsiteX2" fmla="*/ 5415398 w 12192000"/>
              <a:gd name="connsiteY2" fmla="*/ 6352647 h 6858000"/>
              <a:gd name="connsiteX3" fmla="*/ 5415398 w 12192000"/>
              <a:gd name="connsiteY3" fmla="*/ 5053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10023" y="505353"/>
                </a:moveTo>
                <a:lnTo>
                  <a:pt x="510023" y="6352647"/>
                </a:lnTo>
                <a:lnTo>
                  <a:pt x="5415398" y="6352647"/>
                </a:lnTo>
                <a:lnTo>
                  <a:pt x="5415398" y="505353"/>
                </a:lnTo>
                <a:close/>
                <a:moveTo>
                  <a:pt x="0" y="0"/>
                </a:moveTo>
                <a:lnTo>
                  <a:pt x="12192000" y="0"/>
                </a:lnTo>
                <a:lnTo>
                  <a:pt x="12192000" y="6858000"/>
                </a:lnTo>
                <a:lnTo>
                  <a:pt x="0" y="6858000"/>
                </a:lnTo>
                <a:close/>
              </a:path>
            </a:pathLst>
          </a:custGeom>
          <a:blipFill>
            <a:blip r:embed="rId2">
              <a:alphaModFix amt="70000"/>
            </a:blip>
            <a:stretch>
              <a:fillRect/>
            </a:stretch>
          </a:blipFill>
          <a:effectLst>
            <a:innerShdw blurRad="215900" dist="25400" dir="13500000">
              <a:prstClr val="black">
                <a:alpha val="15000"/>
              </a:prstClr>
            </a:innerShdw>
          </a:effectLst>
        </p:spPr>
        <p:txBody>
          <a:bodyPr wrap="square">
            <a:noAutofit/>
          </a:bodyPr>
          <a:lstStyle>
            <a:lvl1pPr marL="0" indent="0">
              <a:buNone/>
              <a:defRPr/>
            </a:lvl1pPr>
          </a:lstStyle>
          <a:p>
            <a:r>
              <a:rPr lang="en-US"/>
              <a:t> </a:t>
            </a:r>
          </a:p>
        </p:txBody>
      </p:sp>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839297" y="1136691"/>
            <a:ext cx="4135970" cy="3038878"/>
          </a:xfrm>
        </p:spPr>
        <p:txBody>
          <a:bodyPr anchor="t">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842093" y="5282217"/>
            <a:ext cx="4136599" cy="947146"/>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EC3F3D2-CADD-A94F-6739-CCCDA6C6FA8C}"/>
              </a:ext>
            </a:extLst>
          </p:cNvPr>
          <p:cNvSpPr>
            <a:spLocks noGrp="1"/>
          </p:cNvSpPr>
          <p:nvPr>
            <p:ph type="ftr" sz="quarter" idx="11"/>
          </p:nvPr>
        </p:nvSpPr>
        <p:spPr>
          <a:xfrm>
            <a:off x="402336" y="6426091"/>
            <a:ext cx="3877552" cy="365125"/>
          </a:xfrm>
        </p:spPr>
        <p:txBody>
          <a:bodyPr/>
          <a:lstStyle>
            <a:lvl1pPr>
              <a:defRPr>
                <a:solidFill>
                  <a:schemeClr val="bg1">
                    <a:alpha val="60000"/>
                  </a:schemeClr>
                </a:solidFill>
                <a:effectLst>
                  <a:outerShdw blurRad="38100" dist="38100" dir="2700000" algn="tl">
                    <a:srgbClr val="000000">
                      <a:alpha val="43137"/>
                    </a:srgbClr>
                  </a:outerShdw>
                </a:effectLst>
              </a:defRPr>
            </a:lvl1pPr>
          </a:lstStyle>
          <a:p>
            <a:r>
              <a:rPr lang="en-US"/>
              <a:t>Sample Footer Text</a:t>
            </a:r>
          </a:p>
        </p:txBody>
      </p:sp>
      <p:sp>
        <p:nvSpPr>
          <p:cNvPr id="4" name="Date Placeholder 3">
            <a:extLst>
              <a:ext uri="{FF2B5EF4-FFF2-40B4-BE49-F238E27FC236}">
                <a16:creationId xmlns:a16="http://schemas.microsoft.com/office/drawing/2014/main" id="{40CC541E-3AF5-9564-CE04-E4B86459DBE0}"/>
              </a:ext>
            </a:extLst>
          </p:cNvPr>
          <p:cNvSpPr>
            <a:spLocks noGrp="1"/>
          </p:cNvSpPr>
          <p:nvPr>
            <p:ph type="dt" sz="half" idx="10"/>
          </p:nvPr>
        </p:nvSpPr>
        <p:spPr/>
        <p:txBody>
          <a:bodyPr/>
          <a:lstStyle>
            <a:lvl1pPr>
              <a:defRPr>
                <a:solidFill>
                  <a:schemeClr val="bg1">
                    <a:alpha val="60000"/>
                  </a:schemeClr>
                </a:solidFill>
                <a:effectLst>
                  <a:outerShdw blurRad="38100" dist="38100" dir="2700000" algn="tl">
                    <a:srgbClr val="000000">
                      <a:alpha val="43137"/>
                    </a:srgbClr>
                  </a:outerShdw>
                </a:effectLst>
              </a:defRPr>
            </a:lvl1pPr>
          </a:lstStyle>
          <a:p>
            <a:fld id="{AAD51419-3F0D-4A1E-BC8B-A018756B4625}" type="datetime1">
              <a:rPr lang="en-US" smtClean="0"/>
              <a:t>5/9/2026</a:t>
            </a:fld>
            <a:endParaRPr lang="en-US"/>
          </a:p>
        </p:txBody>
      </p:sp>
      <p:sp>
        <p:nvSpPr>
          <p:cNvPr id="6" name="Slide Number Placeholder 5">
            <a:extLst>
              <a:ext uri="{FF2B5EF4-FFF2-40B4-BE49-F238E27FC236}">
                <a16:creationId xmlns:a16="http://schemas.microsoft.com/office/drawing/2014/main" id="{C3C772A7-7F28-0EB0-D243-BCC6917DADA2}"/>
              </a:ext>
            </a:extLst>
          </p:cNvPr>
          <p:cNvSpPr>
            <a:spLocks noGrp="1"/>
          </p:cNvSpPr>
          <p:nvPr>
            <p:ph type="sldNum" sz="quarter" idx="12"/>
          </p:nvPr>
        </p:nvSpPr>
        <p:spPr/>
        <p:txBody>
          <a:bodyPr/>
          <a:lstStyle>
            <a:lvl1pPr>
              <a:defRPr>
                <a:solidFill>
                  <a:schemeClr val="bg1">
                    <a:alpha val="60000"/>
                  </a:schemeClr>
                </a:solidFill>
                <a:effectLst>
                  <a:outerShdw blurRad="38100" dist="38100" dir="2700000" algn="tl">
                    <a:srgbClr val="000000">
                      <a:alpha val="43137"/>
                    </a:srgbClr>
                  </a:outerShdw>
                </a:effectLst>
              </a:defRPr>
            </a:lvl1p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280C4FA-D5DF-A52F-5EBC-E1A231F643A5}"/>
              </a:ext>
            </a:extLst>
          </p:cNvPr>
          <p:cNvCxnSpPr>
            <a:cxnSpLocks/>
          </p:cNvCxnSpPr>
          <p:nvPr/>
        </p:nvCxnSpPr>
        <p:spPr>
          <a:xfrm>
            <a:off x="944438" y="5162641"/>
            <a:ext cx="403082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2BEF2C1-7030-5074-0586-5EBAF7D59A33}"/>
              </a:ext>
            </a:extLst>
          </p:cNvPr>
          <p:cNvCxnSpPr>
            <a:cxnSpLocks/>
          </p:cNvCxnSpPr>
          <p:nvPr/>
        </p:nvCxnSpPr>
        <p:spPr>
          <a:xfrm>
            <a:off x="944438" y="904533"/>
            <a:ext cx="4036971" cy="0"/>
          </a:xfrm>
          <a:prstGeom prst="line">
            <a:avLst/>
          </a:prstGeom>
          <a:ln w="4445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0640030"/>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t with Picture 1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399" y="4829695"/>
            <a:ext cx="4289051" cy="1413164"/>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533400"/>
            <a:ext cx="11125200" cy="4013885"/>
          </a:xfrm>
          <a:blipFill>
            <a:blip r:embed="rId2">
              <a:alphaModFix amt="70000"/>
            </a:blip>
            <a:stretch>
              <a:fillRect/>
            </a:stretch>
          </a:blipFill>
          <a:effectLst>
            <a:outerShdw blurRad="177800" dir="14400000" sx="98000" sy="98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289051" cy="365125"/>
          </a:xfrm>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79" y="4829695"/>
            <a:ext cx="6554822" cy="152954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F1B6FEA0-B839-4598-B2DD-445068A8396C}"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55365194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t with Picture 1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3910560"/>
            <a:ext cx="3472256" cy="2017604"/>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399" y="533400"/>
            <a:ext cx="11125201" cy="3109082"/>
          </a:xfrm>
          <a:blipFill>
            <a:blip r:embed="rId2">
              <a:alphaModFix amt="70000"/>
            </a:blip>
            <a:stretch>
              <a:fillRect/>
            </a:stretch>
          </a:blipFill>
          <a:effectLst>
            <a:outerShdw blurRad="177800" dir="14400000" sx="98000" sy="98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0" y="3912655"/>
            <a:ext cx="7239000" cy="240739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BF024032-45C2-4C36-A7D1-3A3BD65AF0CF}"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959102961"/>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t with Picture 1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099" y="700185"/>
            <a:ext cx="3473587" cy="181536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1" y="702280"/>
            <a:ext cx="7239000" cy="22409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3205927"/>
            <a:ext cx="11125200" cy="3118670"/>
          </a:xfrm>
          <a:blipFill>
            <a:blip r:embed="rId2">
              <a:alphaModFix amt="70000"/>
            </a:blip>
            <a:stretch>
              <a:fillRect/>
            </a:stretch>
          </a:blipFill>
          <a:effectLst>
            <a:outerShdw blurRad="177800" dir="14400000" sx="97000" sy="97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70D67178-055F-49DC-969F-AB374B7A5758}"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A9BF7A8-7F92-8C69-89EE-92496D80C1C2}"/>
              </a:ext>
            </a:extLst>
          </p:cNvPr>
          <p:cNvCxnSpPr>
            <a:cxnSpLocks/>
          </p:cNvCxnSpPr>
          <p:nvPr/>
        </p:nvCxnSpPr>
        <p:spPr>
          <a:xfrm>
            <a:off x="533400"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4851200"/>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ontent with Picture 1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365760"/>
            <a:ext cx="11243982" cy="91440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0352" y="1720219"/>
            <a:ext cx="6022848" cy="4604382"/>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7101260" y="1623629"/>
            <a:ext cx="4557340" cy="4706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BAA5E08-9FB8-6BC2-0794-A92E1336B939}"/>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17819C0A-5C58-B9A1-EDD9-43A971A8DE10}"/>
              </a:ext>
            </a:extLst>
          </p:cNvPr>
          <p:cNvSpPr>
            <a:spLocks noGrp="1"/>
          </p:cNvSpPr>
          <p:nvPr>
            <p:ph type="dt" sz="half" idx="14"/>
          </p:nvPr>
        </p:nvSpPr>
        <p:spPr/>
        <p:txBody>
          <a:bodyPr/>
          <a:lstStyle/>
          <a:p>
            <a:fld id="{85436D6D-18C4-497A-81D8-87B6E0BF7395}" type="datetime1">
              <a:rPr lang="en-US" smtClean="0"/>
              <a:t>5/9/2026</a:t>
            </a:fld>
            <a:endParaRPr lang="en-US"/>
          </a:p>
        </p:txBody>
      </p:sp>
      <p:sp>
        <p:nvSpPr>
          <p:cNvPr id="11" name="Slide Number Placeholder 10">
            <a:extLst>
              <a:ext uri="{FF2B5EF4-FFF2-40B4-BE49-F238E27FC236}">
                <a16:creationId xmlns:a16="http://schemas.microsoft.com/office/drawing/2014/main" id="{EC8A4CD6-C6D7-317B-80FA-CA83089B05F6}"/>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530352" y="1353312"/>
            <a:ext cx="1114187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922515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755" y="691867"/>
            <a:ext cx="4067721" cy="1559555"/>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2521819"/>
            <a:ext cx="3886200" cy="3802781"/>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60685" y="694944"/>
            <a:ext cx="6705600" cy="5629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3984743" cy="365125"/>
          </a:xfrm>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1CE585B-D50B-46C7-90D5-F8C248FB96B3}" type="datetime1">
              <a:rPr lang="en-US" smtClean="0"/>
              <a:t>5/9/2026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2890413156"/>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ent with Picture 1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4295957"/>
            <a:ext cx="4000501" cy="1889558"/>
          </a:xfrm>
        </p:spPr>
        <p:txBody>
          <a:bodyPr/>
          <a:lstStyle/>
          <a:p>
            <a:r>
              <a:rPr lang="en-US"/>
              <a:t>Click to edit Master title style</a:t>
            </a:r>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533400" y="531891"/>
            <a:ext cx="3886202" cy="3603594"/>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53001" y="694944"/>
            <a:ext cx="6705599" cy="55067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2354F31B-6E0C-9ACF-A3B4-2BE5DD2D21D0}"/>
              </a:ext>
            </a:extLst>
          </p:cNvPr>
          <p:cNvSpPr>
            <a:spLocks noGrp="1"/>
          </p:cNvSpPr>
          <p:nvPr>
            <p:ph type="ftr" sz="quarter" idx="15"/>
          </p:nvPr>
        </p:nvSpPr>
        <p:spPr/>
        <p:txBody>
          <a:bodyPr/>
          <a:lstStyle/>
          <a:p>
            <a:r>
              <a:rPr lang="en-US"/>
              <a:t>Sample Footer Text</a:t>
            </a:r>
          </a:p>
        </p:txBody>
      </p:sp>
      <p:sp>
        <p:nvSpPr>
          <p:cNvPr id="9" name="Date Placeholder 8">
            <a:extLst>
              <a:ext uri="{FF2B5EF4-FFF2-40B4-BE49-F238E27FC236}">
                <a16:creationId xmlns:a16="http://schemas.microsoft.com/office/drawing/2014/main" id="{1D4992A1-A620-24C8-73C6-0C53DD6F3868}"/>
              </a:ext>
            </a:extLst>
          </p:cNvPr>
          <p:cNvSpPr>
            <a:spLocks noGrp="1"/>
          </p:cNvSpPr>
          <p:nvPr>
            <p:ph type="dt" sz="half" idx="14"/>
          </p:nvPr>
        </p:nvSpPr>
        <p:spPr/>
        <p:txBody>
          <a:bodyPr/>
          <a:lstStyle/>
          <a:p>
            <a:fld id="{BFA9687D-6191-4AD9-82A2-1B737232915B}" type="datetime1">
              <a:rPr lang="en-US" smtClean="0"/>
              <a:t>5/9/2026</a:t>
            </a:fld>
            <a:endParaRPr lang="en-US"/>
          </a:p>
        </p:txBody>
      </p:sp>
      <p:sp>
        <p:nvSpPr>
          <p:cNvPr id="12" name="Slide Number Placeholder 11">
            <a:extLst>
              <a:ext uri="{FF2B5EF4-FFF2-40B4-BE49-F238E27FC236}">
                <a16:creationId xmlns:a16="http://schemas.microsoft.com/office/drawing/2014/main" id="{F2384E85-ACDE-270D-7478-1B88F47F14A5}"/>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4953001" y="531891"/>
            <a:ext cx="67055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399" y="6324600"/>
            <a:ext cx="1112520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64001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anchor="ctr">
            <a:normAutofit/>
          </a:bodyPr>
          <a:lstStyle>
            <a:lvl1pPr algn="ctr">
              <a:defRPr sz="2800">
                <a:solidFill>
                  <a:schemeClr val="tx1"/>
                </a:solidFill>
                <a:latin typeface="+mj-lt"/>
              </a:defRPr>
            </a:lvl1pPr>
          </a:lstStyle>
          <a:p>
            <a:r>
              <a:rPr lang="en-US"/>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495833"/>
            <a:ext cx="11159163" cy="4245996"/>
          </a:xfrm>
        </p:spPr>
        <p:txBody>
          <a:bodyPr anchor="ctr">
            <a:normAutofit/>
          </a:bodyPr>
          <a:lstStyle>
            <a:lvl1pPr marL="0" indent="0" algn="ctr">
              <a:lnSpc>
                <a:spcPct val="90000"/>
              </a:lnSpc>
              <a:buNone/>
              <a:defRPr sz="32000" cap="none" baseline="0">
                <a:solidFill>
                  <a:schemeClr val="accent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a:r>
              <a:rPr lang="en-US"/>
              <a:t>##%</a:t>
            </a:r>
          </a:p>
        </p:txBody>
      </p:sp>
      <p:sp>
        <p:nvSpPr>
          <p:cNvPr id="13" name="Footer Placeholder 12">
            <a:extLst>
              <a:ext uri="{FF2B5EF4-FFF2-40B4-BE49-F238E27FC236}">
                <a16:creationId xmlns:a16="http://schemas.microsoft.com/office/drawing/2014/main" id="{FADD3D14-222C-BA8A-E4C0-8637820CBAB1}"/>
              </a:ext>
            </a:extLst>
          </p:cNvPr>
          <p:cNvSpPr>
            <a:spLocks noGrp="1"/>
          </p:cNvSpPr>
          <p:nvPr>
            <p:ph type="ftr" sz="quarter" idx="15"/>
          </p:nvPr>
        </p:nvSpPr>
        <p:spPr/>
        <p:txBody>
          <a:bodyPr/>
          <a:lstStyle/>
          <a:p>
            <a:r>
              <a:rPr lang="en-US"/>
              <a:t>Sample Footer Text</a:t>
            </a:r>
          </a:p>
        </p:txBody>
      </p:sp>
      <p:sp>
        <p:nvSpPr>
          <p:cNvPr id="12" name="Date Placeholder 11">
            <a:extLst>
              <a:ext uri="{FF2B5EF4-FFF2-40B4-BE49-F238E27FC236}">
                <a16:creationId xmlns:a16="http://schemas.microsoft.com/office/drawing/2014/main" id="{7FEF00E3-D3E5-F5AF-F035-66A1547A0630}"/>
              </a:ext>
            </a:extLst>
          </p:cNvPr>
          <p:cNvSpPr>
            <a:spLocks noGrp="1"/>
          </p:cNvSpPr>
          <p:nvPr>
            <p:ph type="dt" sz="half" idx="14"/>
          </p:nvPr>
        </p:nvSpPr>
        <p:spPr/>
        <p:txBody>
          <a:bodyPr/>
          <a:lstStyle/>
          <a:p>
            <a:fld id="{5F2E741A-92DD-45DF-8212-2D8EB227508B}" type="datetime1">
              <a:rPr lang="en-US" smtClean="0"/>
              <a:t>5/9/2026</a:t>
            </a:fld>
            <a:endParaRPr lang="en-US"/>
          </a:p>
        </p:txBody>
      </p:sp>
      <p:sp>
        <p:nvSpPr>
          <p:cNvPr id="14" name="Slide Number Placeholder 13">
            <a:extLst>
              <a:ext uri="{FF2B5EF4-FFF2-40B4-BE49-F238E27FC236}">
                <a16:creationId xmlns:a16="http://schemas.microsoft.com/office/drawing/2014/main" id="{37222D35-3F63-3753-6F10-57879AFE3C59}"/>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FE9B0A1-4C47-68AF-0383-4819E2242D4E}"/>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8650487"/>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Number Large 2">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anchor="ctr">
            <a:normAutofit/>
          </a:bodyPr>
          <a:lstStyle>
            <a:lvl1pPr algn="ctr">
              <a:defRPr sz="2800">
                <a:solidFill>
                  <a:schemeClr val="tx1"/>
                </a:solidFill>
                <a:latin typeface="+mj-lt"/>
              </a:defRPr>
            </a:lvl1pPr>
          </a:lstStyle>
          <a:p>
            <a:r>
              <a:rPr lang="en-US"/>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684675"/>
            <a:ext cx="11159163" cy="4229674"/>
          </a:xfrm>
        </p:spPr>
        <p:txBody>
          <a:bodyPr anchor="ctr">
            <a:normAutofit/>
          </a:bodyPr>
          <a:lstStyle>
            <a:lvl1pPr marL="0" indent="0" algn="ctr">
              <a:lnSpc>
                <a:spcPct val="90000"/>
              </a:lnSpc>
              <a:buNone/>
              <a:defRPr sz="32000" cap="none" baseline="0">
                <a:solidFill>
                  <a:schemeClr val="tx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a:r>
              <a:rPr lang="en-US"/>
              <a:t>##%</a:t>
            </a:r>
          </a:p>
        </p:txBody>
      </p:sp>
      <p:sp>
        <p:nvSpPr>
          <p:cNvPr id="10" name="Footer Placeholder 9">
            <a:extLst>
              <a:ext uri="{FF2B5EF4-FFF2-40B4-BE49-F238E27FC236}">
                <a16:creationId xmlns:a16="http://schemas.microsoft.com/office/drawing/2014/main" id="{897B8847-6473-457E-E96C-6389E70595B5}"/>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9" name="Date Placeholder 8">
            <a:extLst>
              <a:ext uri="{FF2B5EF4-FFF2-40B4-BE49-F238E27FC236}">
                <a16:creationId xmlns:a16="http://schemas.microsoft.com/office/drawing/2014/main" id="{397385FA-3FF0-FCCA-55E3-8E053BA2CA47}"/>
              </a:ext>
            </a:extLst>
          </p:cNvPr>
          <p:cNvSpPr>
            <a:spLocks noGrp="1"/>
          </p:cNvSpPr>
          <p:nvPr>
            <p:ph type="dt" sz="half" idx="14"/>
          </p:nvPr>
        </p:nvSpPr>
        <p:spPr/>
        <p:txBody>
          <a:bodyPr/>
          <a:lstStyle>
            <a:lvl1pPr>
              <a:defRPr>
                <a:solidFill>
                  <a:schemeClr val="tx1"/>
                </a:solidFill>
              </a:defRPr>
            </a:lvl1pPr>
          </a:lstStyle>
          <a:p>
            <a:fld id="{613F8E84-C221-42E2-A88F-FC6CBC7F05E7}" type="datetime1">
              <a:rPr lang="en-US" smtClean="0"/>
              <a:t>5/9/2026</a:t>
            </a:fld>
            <a:endParaRPr lang="en-US"/>
          </a:p>
        </p:txBody>
      </p:sp>
      <p:sp>
        <p:nvSpPr>
          <p:cNvPr id="11" name="Slide Number Placeholder 10">
            <a:extLst>
              <a:ext uri="{FF2B5EF4-FFF2-40B4-BE49-F238E27FC236}">
                <a16:creationId xmlns:a16="http://schemas.microsoft.com/office/drawing/2014/main" id="{E72B5E7B-6D54-E7B9-4307-C655E0BCABB3}"/>
              </a:ext>
            </a:extLst>
          </p:cNvPr>
          <p:cNvSpPr>
            <a:spLocks noGrp="1"/>
          </p:cNvSpPr>
          <p:nvPr>
            <p:ph type="sldNum" sz="quarter" idx="16"/>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FE9B0A1-4C47-68AF-0383-4819E2242D4E}"/>
              </a:ext>
            </a:extLst>
          </p:cNvPr>
          <p:cNvCxnSpPr>
            <a:cxnSpLocks/>
          </p:cNvCxnSpPr>
          <p:nvPr/>
        </p:nvCxnSpPr>
        <p:spPr>
          <a:xfrm>
            <a:off x="530352" y="6328597"/>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547901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Number Larg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8371577" y="1673353"/>
            <a:ext cx="3287023" cy="3510898"/>
          </a:xfrm>
        </p:spPr>
        <p:txBody>
          <a:bodyPr vert="horz" lIns="91440" tIns="45720" rIns="91440" bIns="45720" rtlCol="0" anchor="ctr">
            <a:normAutofit/>
          </a:bodyPr>
          <a:lstStyle>
            <a:lvl1pPr>
              <a:lnSpc>
                <a:spcPct val="110000"/>
              </a:lnSpc>
              <a:defRPr lang="en-US" sz="2800" cap="none" baseline="0" dirty="0">
                <a:latin typeface="+mn-lt"/>
              </a:defRPr>
            </a:lvl1pPr>
          </a:lstStyle>
          <a:p>
            <a:pPr lvl="0"/>
            <a:r>
              <a:rPr lang="en-US"/>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365759" y="1328272"/>
            <a:ext cx="7445950" cy="4169651"/>
          </a:xfrm>
        </p:spPr>
        <p:txBody>
          <a:bodyPr anchor="ctr">
            <a:normAutofit/>
          </a:bodyPr>
          <a:lstStyle>
            <a:lvl1pPr marL="0" indent="0" algn="ctr">
              <a:lnSpc>
                <a:spcPct val="110000"/>
              </a:lnSpc>
              <a:buNone/>
              <a:defRPr sz="23700" cap="none" baseline="0">
                <a:solidFill>
                  <a:schemeClr val="accent1"/>
                </a:solidFill>
                <a:latin typeface="+mj-lt"/>
              </a:defRPr>
            </a:lvl1pPr>
            <a:lvl2pPr marL="228600" indent="0" algn="l">
              <a:lnSpc>
                <a:spcPct val="110000"/>
              </a:lnSpc>
              <a:buNone/>
              <a:defRPr sz="2400" cap="none" baseline="0">
                <a:solidFill>
                  <a:schemeClr val="bg1"/>
                </a:solidFill>
              </a:defRPr>
            </a:lvl2pPr>
            <a:lvl3pPr marL="457200" indent="0" algn="l">
              <a:lnSpc>
                <a:spcPct val="110000"/>
              </a:lnSpc>
              <a:buNone/>
              <a:defRPr sz="2000" cap="none" baseline="0">
                <a:solidFill>
                  <a:schemeClr val="bg1"/>
                </a:solidFill>
              </a:defRPr>
            </a:lvl3pPr>
            <a:lvl4pPr marL="685800" indent="0" algn="l">
              <a:lnSpc>
                <a:spcPct val="110000"/>
              </a:lnSpc>
              <a:buNone/>
              <a:defRPr sz="1800" cap="none" baseline="0">
                <a:solidFill>
                  <a:schemeClr val="bg1"/>
                </a:solidFill>
              </a:defRPr>
            </a:lvl4pPr>
            <a:lvl5pPr marL="914400" indent="0" algn="l">
              <a:lnSpc>
                <a:spcPct val="110000"/>
              </a:lnSpc>
              <a:buNone/>
              <a:defRPr sz="1600" cap="none" baseline="0">
                <a:solidFill>
                  <a:schemeClr val="bg1"/>
                </a:solidFill>
              </a:defRPr>
            </a:lvl5pPr>
          </a:lstStyle>
          <a:p>
            <a:pPr lvl="0"/>
            <a:r>
              <a:rPr lang="en-US"/>
              <a:t>##%</a:t>
            </a:r>
          </a:p>
        </p:txBody>
      </p:sp>
      <p:sp>
        <p:nvSpPr>
          <p:cNvPr id="11" name="Footer Placeholder 10">
            <a:extLst>
              <a:ext uri="{FF2B5EF4-FFF2-40B4-BE49-F238E27FC236}">
                <a16:creationId xmlns:a16="http://schemas.microsoft.com/office/drawing/2014/main" id="{446459C9-E9DA-926C-F0C0-5EEDE6960776}"/>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C1D02E87-8057-8AC7-6F57-2066BA1BC9B7}"/>
              </a:ext>
            </a:extLst>
          </p:cNvPr>
          <p:cNvSpPr>
            <a:spLocks noGrp="1"/>
          </p:cNvSpPr>
          <p:nvPr>
            <p:ph type="dt" sz="half" idx="14"/>
          </p:nvPr>
        </p:nvSpPr>
        <p:spPr/>
        <p:txBody>
          <a:bodyPr/>
          <a:lstStyle/>
          <a:p>
            <a:fld id="{34DFD6AF-0F92-4F71-9576-F6847C4CFE31}" type="datetime1">
              <a:rPr lang="en-US" smtClean="0"/>
              <a:t>5/9/2026</a:t>
            </a:fld>
            <a:endParaRPr lang="en-US"/>
          </a:p>
        </p:txBody>
      </p:sp>
      <p:sp>
        <p:nvSpPr>
          <p:cNvPr id="12" name="Slide Number Placeholder 11">
            <a:extLst>
              <a:ext uri="{FF2B5EF4-FFF2-40B4-BE49-F238E27FC236}">
                <a16:creationId xmlns:a16="http://schemas.microsoft.com/office/drawing/2014/main" id="{52EFA3D8-21DC-0E04-B4E7-4C502496DF9B}"/>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2426DA2D-1FAE-447C-839B-22F6F0CB343E}"/>
              </a:ext>
            </a:extLst>
          </p:cNvPr>
          <p:cNvCxnSpPr>
            <a:cxnSpLocks/>
          </p:cNvCxnSpPr>
          <p:nvPr/>
        </p:nvCxnSpPr>
        <p:spPr>
          <a:xfrm>
            <a:off x="516418" y="1198471"/>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9FD6543-37F0-7721-32E4-3B3C905CC66D}"/>
              </a:ext>
            </a:extLst>
          </p:cNvPr>
          <p:cNvCxnSpPr>
            <a:cxnSpLocks/>
          </p:cNvCxnSpPr>
          <p:nvPr/>
        </p:nvCxnSpPr>
        <p:spPr>
          <a:xfrm>
            <a:off x="530352" y="5638290"/>
            <a:ext cx="1114924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1353649"/>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tatement">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1480" y="722376"/>
            <a:ext cx="10762488" cy="5458968"/>
          </a:xfrm>
        </p:spPr>
        <p:txBody>
          <a:bodyPr vert="horz" lIns="91440" tIns="45720" rIns="91440" bIns="45720" rtlCol="0">
            <a:normAutofit/>
          </a:bodyPr>
          <a:lstStyle>
            <a:lvl1pPr marL="0" indent="0">
              <a:lnSpc>
                <a:spcPct val="90000"/>
              </a:lnSpc>
              <a:buNone/>
              <a:defRPr lang="en-US" sz="7200" cap="all" baseline="0" dirty="0">
                <a:latin typeface="+mj-lt"/>
              </a:defRPr>
            </a:lvl1pPr>
            <a:lvl2pPr marL="457200" indent="0">
              <a:lnSpc>
                <a:spcPct val="90000"/>
              </a:lnSpc>
              <a:buNone/>
              <a:defRPr lang="en-US" sz="6600" cap="all" baseline="0" dirty="0">
                <a:latin typeface="+mj-lt"/>
              </a:defRPr>
            </a:lvl2pPr>
            <a:lvl3pPr marL="914400" indent="0">
              <a:lnSpc>
                <a:spcPct val="90000"/>
              </a:lnSpc>
              <a:buNone/>
              <a:defRPr lang="en-US" sz="6000" cap="all" baseline="0" dirty="0">
                <a:latin typeface="+mj-lt"/>
              </a:defRPr>
            </a:lvl3pPr>
            <a:lvl4pPr marL="1371600" indent="0">
              <a:lnSpc>
                <a:spcPct val="90000"/>
              </a:lnSpc>
              <a:buNone/>
              <a:defRPr lang="en-US" sz="6000" cap="all" baseline="0" dirty="0">
                <a:latin typeface="+mj-lt"/>
              </a:defRPr>
            </a:lvl4pPr>
            <a:lvl5pPr marL="1828800" indent="0">
              <a:lnSpc>
                <a:spcPct val="90000"/>
              </a:lnSpc>
              <a:buNone/>
              <a:defRPr lang="en-US" sz="6000" cap="all" baseline="0" dirty="0">
                <a:latin typeface="+mj-lt"/>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B4B05AAB-D167-637A-451A-510AF3173A71}"/>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6" name="Date Placeholder 5">
            <a:extLst>
              <a:ext uri="{FF2B5EF4-FFF2-40B4-BE49-F238E27FC236}">
                <a16:creationId xmlns:a16="http://schemas.microsoft.com/office/drawing/2014/main" id="{A28B3CFC-5715-1685-A039-A3162E1A6D00}"/>
              </a:ext>
            </a:extLst>
          </p:cNvPr>
          <p:cNvSpPr>
            <a:spLocks noGrp="1"/>
          </p:cNvSpPr>
          <p:nvPr>
            <p:ph type="dt" sz="half" idx="14"/>
          </p:nvPr>
        </p:nvSpPr>
        <p:spPr/>
        <p:txBody>
          <a:bodyPr/>
          <a:lstStyle>
            <a:lvl1pPr>
              <a:defRPr>
                <a:solidFill>
                  <a:schemeClr val="tx1"/>
                </a:solidFill>
              </a:defRPr>
            </a:lvl1pPr>
          </a:lstStyle>
          <a:p>
            <a:fld id="{028211E3-7798-4C1B-A8B7-1D4CC8744C3E}" type="datetime1">
              <a:rPr lang="en-US" smtClean="0"/>
              <a:t>5/9/2026</a:t>
            </a:fld>
            <a:endParaRPr lang="en-US"/>
          </a:p>
        </p:txBody>
      </p:sp>
      <p:sp>
        <p:nvSpPr>
          <p:cNvPr id="11" name="Slide Number Placeholder 10">
            <a:extLst>
              <a:ext uri="{FF2B5EF4-FFF2-40B4-BE49-F238E27FC236}">
                <a16:creationId xmlns:a16="http://schemas.microsoft.com/office/drawing/2014/main" id="{B5256ABD-1750-68C8-B3DD-DDDA3342C7F6}"/>
              </a:ext>
            </a:extLst>
          </p:cNvPr>
          <p:cNvSpPr>
            <a:spLocks noGrp="1"/>
          </p:cNvSpPr>
          <p:nvPr>
            <p:ph type="sldNum" sz="quarter" idx="16"/>
          </p:nvPr>
        </p:nvSpPr>
        <p:spPr/>
        <p:txBody>
          <a:bodyPr/>
          <a:lstStyle>
            <a:lvl1pPr>
              <a:defRPr>
                <a:solidFill>
                  <a:schemeClr val="tx1"/>
                </a:solidFill>
              </a:defRPr>
            </a:lvl1pPr>
          </a:lstStyle>
          <a:p>
            <a:fld id="{DD84031F-D6BF-4677-B12E-7D8B88BA70F7}" type="slidenum">
              <a:rPr lang="en-US" smtClean="0"/>
              <a:pPr/>
              <a:t>‹#›</a:t>
            </a:fld>
            <a:endParaRPr lang="en-US"/>
          </a:p>
        </p:txBody>
      </p:sp>
      <p:cxnSp>
        <p:nvCxnSpPr>
          <p:cNvPr id="8" name="Straight Connector 7">
            <a:extLst>
              <a:ext uri="{FF2B5EF4-FFF2-40B4-BE49-F238E27FC236}">
                <a16:creationId xmlns:a16="http://schemas.microsoft.com/office/drawing/2014/main" id="{07C0A4E9-267E-8FCC-AB27-70F0E33E2D79}"/>
              </a:ext>
            </a:extLst>
          </p:cNvPr>
          <p:cNvCxnSpPr>
            <a:cxnSpLocks/>
          </p:cNvCxnSpPr>
          <p:nvPr/>
        </p:nvCxnSpPr>
        <p:spPr>
          <a:xfrm>
            <a:off x="530352" y="5334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247889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with Picture 3">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1F847F0-1D67-5F49-6571-5F248F11275B}"/>
              </a:ext>
            </a:extLst>
          </p:cNvPr>
          <p:cNvCxnSpPr>
            <a:cxnSpLocks/>
          </p:cNvCxnSpPr>
          <p:nvPr/>
        </p:nvCxnSpPr>
        <p:spPr>
          <a:xfrm>
            <a:off x="8173214" y="530425"/>
            <a:ext cx="3485386" cy="0"/>
          </a:xfrm>
          <a:prstGeom prst="line">
            <a:avLst/>
          </a:prstGeom>
          <a:ln w="412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280C4FA-D5DF-A52F-5EBC-E1A231F643A5}"/>
              </a:ext>
            </a:extLst>
          </p:cNvPr>
          <p:cNvCxnSpPr>
            <a:cxnSpLocks/>
          </p:cNvCxnSpPr>
          <p:nvPr/>
        </p:nvCxnSpPr>
        <p:spPr>
          <a:xfrm>
            <a:off x="8173214" y="5498461"/>
            <a:ext cx="348538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8043968" y="768351"/>
            <a:ext cx="3685656" cy="2843527"/>
          </a:xfrm>
        </p:spPr>
        <p:txBody>
          <a:bodyPr anchor="t">
            <a:normAutofit/>
          </a:bodyPr>
          <a:lstStyle>
            <a:lvl1pPr>
              <a:defRPr sz="4400"/>
            </a:lvl1pPr>
          </a:lstStyle>
          <a:p>
            <a:r>
              <a:rPr lang="en-US"/>
              <a:t>Click to edit Master title style</a:t>
            </a:r>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7605681" cy="68580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8073978" y="5681133"/>
            <a:ext cx="3655646" cy="664191"/>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Footer Placeholder 10">
            <a:extLst>
              <a:ext uri="{FF2B5EF4-FFF2-40B4-BE49-F238E27FC236}">
                <a16:creationId xmlns:a16="http://schemas.microsoft.com/office/drawing/2014/main" id="{E2571521-DF5C-DF9C-1A62-5F1513FC610C}"/>
              </a:ext>
            </a:extLst>
          </p:cNvPr>
          <p:cNvSpPr>
            <a:spLocks noGrp="1"/>
          </p:cNvSpPr>
          <p:nvPr>
            <p:ph type="ftr" sz="quarter" idx="15"/>
          </p:nvPr>
        </p:nvSpPr>
        <p:spPr>
          <a:xfrm>
            <a:off x="8073978" y="6426091"/>
            <a:ext cx="2295058" cy="365125"/>
          </a:xfrm>
        </p:spPr>
        <p:txBody>
          <a:bodyPr/>
          <a:lstStyle/>
          <a:p>
            <a:r>
              <a:rPr lang="en-US"/>
              <a:t>Sample Footer Text</a:t>
            </a:r>
          </a:p>
        </p:txBody>
      </p:sp>
      <p:sp>
        <p:nvSpPr>
          <p:cNvPr id="10" name="Date Placeholder 9">
            <a:extLst>
              <a:ext uri="{FF2B5EF4-FFF2-40B4-BE49-F238E27FC236}">
                <a16:creationId xmlns:a16="http://schemas.microsoft.com/office/drawing/2014/main" id="{1135B836-FBFB-89F8-B972-11036B55F5CF}"/>
              </a:ext>
            </a:extLst>
          </p:cNvPr>
          <p:cNvSpPr>
            <a:spLocks noGrp="1"/>
          </p:cNvSpPr>
          <p:nvPr>
            <p:ph type="dt" sz="half" idx="14"/>
          </p:nvPr>
        </p:nvSpPr>
        <p:spPr>
          <a:xfrm>
            <a:off x="10298013" y="6426091"/>
            <a:ext cx="875825" cy="365125"/>
          </a:xfrm>
        </p:spPr>
        <p:txBody>
          <a:bodyPr/>
          <a:lstStyle/>
          <a:p>
            <a:fld id="{DB416C6F-BD23-48A3-9D04-6B6FEC3702B5}" type="datetime1">
              <a:rPr lang="en-US" smtClean="0"/>
              <a:t>5/9/2026</a:t>
            </a:fld>
            <a:endParaRPr lang="en-US"/>
          </a:p>
        </p:txBody>
      </p:sp>
      <p:sp>
        <p:nvSpPr>
          <p:cNvPr id="12" name="Slide Number Placeholder 11">
            <a:extLst>
              <a:ext uri="{FF2B5EF4-FFF2-40B4-BE49-F238E27FC236}">
                <a16:creationId xmlns:a16="http://schemas.microsoft.com/office/drawing/2014/main" id="{50AD8387-A9F9-E9E2-1138-08C0AA495719}"/>
              </a:ext>
            </a:extLst>
          </p:cNvPr>
          <p:cNvSpPr>
            <a:spLocks noGrp="1"/>
          </p:cNvSpPr>
          <p:nvPr>
            <p:ph type="sldNum" sz="quarter" idx="16"/>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802551832"/>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tatement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30415" y="717754"/>
            <a:ext cx="10758791" cy="5458159"/>
          </a:xfrm>
        </p:spPr>
        <p:txBody>
          <a:bodyPr vert="horz" lIns="91440" tIns="45720" rIns="91440" bIns="45720" rtlCol="0" anchor="t">
            <a:normAutofit/>
          </a:bodyPr>
          <a:lstStyle>
            <a:lvl1pPr marL="0" indent="0">
              <a:lnSpc>
                <a:spcPct val="90000"/>
              </a:lnSpc>
              <a:spcBef>
                <a:spcPts val="1000"/>
              </a:spcBef>
              <a:buNone/>
              <a:defRPr lang="en-US" sz="7200" b="0" cap="all" baseline="0" dirty="0">
                <a:solidFill>
                  <a:schemeClr val="accent1"/>
                </a:solidFill>
                <a:latin typeface="+mj-lt"/>
                <a:ea typeface="+mj-ea"/>
                <a:cs typeface="+mj-cs"/>
              </a:defRPr>
            </a:lvl1pPr>
            <a:lvl2pPr marL="457200" indent="0">
              <a:lnSpc>
                <a:spcPct val="90000"/>
              </a:lnSpc>
              <a:spcBef>
                <a:spcPts val="1000"/>
              </a:spcBef>
              <a:buNone/>
              <a:defRPr lang="en-US" sz="6600" b="0" cap="all" baseline="0" dirty="0">
                <a:solidFill>
                  <a:schemeClr val="accent1"/>
                </a:solidFill>
                <a:latin typeface="+mj-lt"/>
              </a:defRPr>
            </a:lvl2pPr>
            <a:lvl3pPr marL="914400" indent="0">
              <a:lnSpc>
                <a:spcPct val="90000"/>
              </a:lnSpc>
              <a:spcBef>
                <a:spcPts val="1000"/>
              </a:spcBef>
              <a:buNone/>
              <a:defRPr lang="en-US" sz="6000" b="0" cap="all" baseline="0" dirty="0">
                <a:solidFill>
                  <a:schemeClr val="accent1"/>
                </a:solidFill>
                <a:latin typeface="+mj-lt"/>
              </a:defRPr>
            </a:lvl3pPr>
            <a:lvl4pPr marL="1371600" indent="0">
              <a:lnSpc>
                <a:spcPct val="90000"/>
              </a:lnSpc>
              <a:spcBef>
                <a:spcPts val="1000"/>
              </a:spcBef>
              <a:buNone/>
              <a:defRPr lang="en-US" sz="6000" b="0" cap="all" baseline="0" dirty="0">
                <a:solidFill>
                  <a:schemeClr val="accent1"/>
                </a:solidFill>
                <a:latin typeface="+mj-lt"/>
              </a:defRPr>
            </a:lvl4pPr>
            <a:lvl5pPr marL="1828800" indent="0">
              <a:lnSpc>
                <a:spcPct val="90000"/>
              </a:lnSpc>
              <a:spcBef>
                <a:spcPts val="1000"/>
              </a:spcBef>
              <a:buNone/>
              <a:defRPr lang="en-US" sz="6000" b="0" cap="all" baseline="0" dirty="0">
                <a:solidFill>
                  <a:schemeClr val="accent1"/>
                </a:solidFill>
                <a:latin typeface="+mj-lt"/>
              </a:defRPr>
            </a:lvl5pPr>
          </a:lstStyle>
          <a:p>
            <a:pPr marL="228600" lvl="0" indent="-228600">
              <a:lnSpc>
                <a:spcPct val="90000"/>
              </a:lnSpc>
              <a:spcBef>
                <a:spcPct val="0"/>
              </a:spcBef>
            </a:pPr>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2D89B1FA-A3A2-4EEE-AC52-74345FF796E0}" type="datetime1">
              <a:rPr lang="en-US" smtClean="0"/>
              <a:t>5/9/2026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B321C58F-32A5-353B-47A2-C43DAAB8F254}"/>
              </a:ext>
            </a:extLst>
          </p:cNvPr>
          <p:cNvCxnSpPr>
            <a:cxnSpLocks/>
          </p:cNvCxnSpPr>
          <p:nvPr/>
        </p:nvCxnSpPr>
        <p:spPr>
          <a:xfrm>
            <a:off x="530352" y="530352"/>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721362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tatement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50490" y="1828806"/>
            <a:ext cx="9291020" cy="3132569"/>
          </a:xfrm>
        </p:spPr>
        <p:txBody>
          <a:bodyPr anchor="ctr">
            <a:normAutofit/>
          </a:bodyPr>
          <a:lstStyle>
            <a:lvl1pPr marL="0" indent="0" algn="ctr">
              <a:lnSpc>
                <a:spcPct val="100000"/>
              </a:lnSpc>
              <a:buNone/>
              <a:defRPr sz="5400" b="0">
                <a:solidFill>
                  <a:schemeClr val="accent1"/>
                </a:solidFill>
              </a:defRPr>
            </a:lvl1pPr>
            <a:lvl2pPr marL="228600" indent="0" algn="ctr">
              <a:lnSpc>
                <a:spcPct val="100000"/>
              </a:lnSpc>
              <a:buNone/>
              <a:defRPr sz="4800" b="0">
                <a:solidFill>
                  <a:schemeClr val="accent1"/>
                </a:solidFill>
              </a:defRPr>
            </a:lvl2pPr>
            <a:lvl3pPr marL="457200" indent="0" algn="ctr">
              <a:lnSpc>
                <a:spcPct val="100000"/>
              </a:lnSpc>
              <a:buNone/>
              <a:defRPr sz="4400" b="0">
                <a:solidFill>
                  <a:schemeClr val="accent1"/>
                </a:solidFill>
              </a:defRPr>
            </a:lvl3pPr>
            <a:lvl4pPr marL="685800" indent="0" algn="ctr">
              <a:lnSpc>
                <a:spcPct val="100000"/>
              </a:lnSpc>
              <a:buNone/>
              <a:defRPr sz="4000" b="0">
                <a:solidFill>
                  <a:schemeClr val="accent1"/>
                </a:solidFill>
              </a:defRPr>
            </a:lvl4pPr>
            <a:lvl5pPr marL="914400" indent="0" algn="ctr">
              <a:lnSpc>
                <a:spcPct val="100000"/>
              </a:lnSpc>
              <a:buNone/>
              <a:defRPr sz="3600" b="0">
                <a:solidFill>
                  <a:schemeClr val="accent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CB0E27F-4DA4-4250-AB3F-755F95A702F0}" type="datetime1">
              <a:rPr lang="en-US" smtClean="0"/>
              <a:t>5/9/2026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9661B65-925C-C474-4671-6B5CBEB80093}"/>
              </a:ext>
            </a:extLst>
          </p:cNvPr>
          <p:cNvCxnSpPr>
            <a:cxnSpLocks/>
          </p:cNvCxnSpPr>
          <p:nvPr/>
        </p:nvCxnSpPr>
        <p:spPr>
          <a:xfrm>
            <a:off x="1405629" y="1164266"/>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9AEB70E-85D7-3389-E0B5-B0953E3D035D}"/>
              </a:ext>
            </a:extLst>
          </p:cNvPr>
          <p:cNvCxnSpPr>
            <a:cxnSpLocks/>
          </p:cNvCxnSpPr>
          <p:nvPr/>
        </p:nvCxnSpPr>
        <p:spPr>
          <a:xfrm>
            <a:off x="1399690" y="569373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477821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Quo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86400"/>
            <a:ext cx="9472473" cy="939691"/>
          </a:xfrm>
        </p:spPr>
        <p:txBody>
          <a:bodyPr anchor="ctr">
            <a:normAutofit/>
          </a:bodyPr>
          <a:lstStyle>
            <a:lvl1pPr marL="137160" indent="-137160" algn="ctr">
              <a:lnSpc>
                <a:spcPct val="100000"/>
              </a:lnSpc>
              <a:defRPr sz="1800" cap="all" baseline="0">
                <a:latin typeface="+mj-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667511"/>
            <a:ext cx="9413534" cy="4010998"/>
          </a:xfrm>
        </p:spPr>
        <p:txBody>
          <a:bodyPr anchor="ctr">
            <a:normAutofit/>
          </a:bodyPr>
          <a:lstStyle>
            <a:lvl1pPr marL="0" indent="0" algn="ctr">
              <a:lnSpc>
                <a:spcPct val="100000"/>
              </a:lnSpc>
              <a:buNone/>
              <a:defRPr sz="4400" b="0" cap="none" spc="50" baseline="0">
                <a:solidFill>
                  <a:schemeClr val="accent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a:r>
              <a:rPr lang="en-US"/>
              <a:t>Click to edit quote</a:t>
            </a:r>
          </a:p>
        </p:txBody>
      </p:sp>
      <p:sp>
        <p:nvSpPr>
          <p:cNvPr id="9" name="Footer Placeholder 8">
            <a:extLst>
              <a:ext uri="{FF2B5EF4-FFF2-40B4-BE49-F238E27FC236}">
                <a16:creationId xmlns:a16="http://schemas.microsoft.com/office/drawing/2014/main" id="{468922A5-1A25-C2CB-DB6C-A2CCA7E6E68B}"/>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7AB04756-BB80-4C64-D871-0ADC3A7778F6}"/>
              </a:ext>
            </a:extLst>
          </p:cNvPr>
          <p:cNvSpPr>
            <a:spLocks noGrp="1"/>
          </p:cNvSpPr>
          <p:nvPr>
            <p:ph type="dt" sz="half" idx="14"/>
          </p:nvPr>
        </p:nvSpPr>
        <p:spPr/>
        <p:txBody>
          <a:bodyPr/>
          <a:lstStyle/>
          <a:p>
            <a:fld id="{281718C3-C21D-4CB2-9429-434651DA51E0}" type="datetime1">
              <a:rPr lang="en-US" smtClean="0"/>
              <a:t>5/9/2026</a:t>
            </a:fld>
            <a:endParaRPr lang="en-US"/>
          </a:p>
        </p:txBody>
      </p:sp>
      <p:sp>
        <p:nvSpPr>
          <p:cNvPr id="10" name="Slide Number Placeholder 9">
            <a:extLst>
              <a:ext uri="{FF2B5EF4-FFF2-40B4-BE49-F238E27FC236}">
                <a16:creationId xmlns:a16="http://schemas.microsoft.com/office/drawing/2014/main" id="{3EF70E65-4C3D-A600-1367-6FBA2FDDE55C}"/>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5" name="Straight Connector 4">
            <a:extLst>
              <a:ext uri="{FF2B5EF4-FFF2-40B4-BE49-F238E27FC236}">
                <a16:creationId xmlns:a16="http://schemas.microsoft.com/office/drawing/2014/main" id="{6C95B307-0002-4F55-5801-73F564B37804}"/>
              </a:ext>
            </a:extLst>
          </p:cNvPr>
          <p:cNvCxnSpPr>
            <a:cxnSpLocks/>
          </p:cNvCxnSpPr>
          <p:nvPr/>
        </p:nvCxnSpPr>
        <p:spPr>
          <a:xfrm>
            <a:off x="1399690" y="517869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2030466"/>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548641" y="5422793"/>
            <a:ext cx="8849802" cy="763321"/>
          </a:xfrm>
        </p:spPr>
        <p:txBody>
          <a:bodyPr anchor="t">
            <a:normAutofit/>
          </a:bodyPr>
          <a:lstStyle>
            <a:lvl1pPr marL="0" indent="0">
              <a:lnSpc>
                <a:spcPct val="100000"/>
              </a:lnSpc>
              <a:defRPr sz="2000" cap="all" baseline="0">
                <a:solidFill>
                  <a:schemeClr val="tx1"/>
                </a:solidFill>
                <a:latin typeface="+mj-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15047" y="364321"/>
            <a:ext cx="8983395" cy="4379976"/>
          </a:xfrm>
        </p:spPr>
        <p:txBody>
          <a:bodyPr anchor="t">
            <a:normAutofit/>
          </a:bodyPr>
          <a:lstStyle>
            <a:lvl1pPr marL="137160" indent="-137160">
              <a:lnSpc>
                <a:spcPct val="100000"/>
              </a:lnSpc>
              <a:buNone/>
              <a:defRPr sz="5400" b="0" cap="none" spc="50" baseline="0">
                <a:solidFill>
                  <a:schemeClr val="accent1"/>
                </a:solidFill>
                <a:latin typeface="+mn-lt"/>
              </a:defRPr>
            </a:lvl1pPr>
            <a:lvl2pPr marL="228600" indent="0">
              <a:buNone/>
              <a:defRPr sz="1600" b="0" cap="all" spc="50" baseline="0">
                <a:solidFill>
                  <a:schemeClr val="tx1"/>
                </a:solidFill>
                <a:latin typeface="+mj-lt"/>
              </a:defRPr>
            </a:lvl2pPr>
            <a:lvl3pPr marL="457200" indent="0">
              <a:buNone/>
              <a:defRPr sz="1400" b="0" cap="all" spc="50" baseline="0">
                <a:solidFill>
                  <a:schemeClr val="tx1"/>
                </a:solidFill>
                <a:latin typeface="+mj-lt"/>
              </a:defRPr>
            </a:lvl3pPr>
            <a:lvl4pPr marL="685800" indent="0">
              <a:buNone/>
              <a:defRPr sz="1200" b="0" cap="all" spc="50" baseline="0">
                <a:solidFill>
                  <a:schemeClr val="tx1"/>
                </a:solidFill>
                <a:latin typeface="+mj-lt"/>
              </a:defRPr>
            </a:lvl4pPr>
            <a:lvl5pPr marL="914400" indent="0">
              <a:buNone/>
              <a:defRPr sz="1100" b="0" cap="all" spc="50" baseline="0">
                <a:solidFill>
                  <a:schemeClr val="tx1"/>
                </a:solidFill>
                <a:latin typeface="+mj-lt"/>
              </a:defRPr>
            </a:lvl5pPr>
          </a:lstStyle>
          <a:p>
            <a:pPr lvl="0"/>
            <a:r>
              <a:rPr lang="en-US"/>
              <a:t>Click to edit quote</a:t>
            </a:r>
          </a:p>
        </p:txBody>
      </p:sp>
      <p:sp>
        <p:nvSpPr>
          <p:cNvPr id="11" name="Footer Placeholder 10">
            <a:extLst>
              <a:ext uri="{FF2B5EF4-FFF2-40B4-BE49-F238E27FC236}">
                <a16:creationId xmlns:a16="http://schemas.microsoft.com/office/drawing/2014/main" id="{BB573913-DF3D-A336-7766-2F2A4077FA24}"/>
              </a:ext>
            </a:extLst>
          </p:cNvPr>
          <p:cNvSpPr>
            <a:spLocks noGrp="1"/>
          </p:cNvSpPr>
          <p:nvPr>
            <p:ph type="ftr" sz="quarter" idx="15"/>
          </p:nvPr>
        </p:nvSpPr>
        <p:spPr/>
        <p:txBody>
          <a:bodyPr/>
          <a:lstStyle/>
          <a:p>
            <a:r>
              <a:rPr lang="en-US"/>
              <a:t>Sample Footer Text</a:t>
            </a:r>
          </a:p>
        </p:txBody>
      </p:sp>
      <p:sp>
        <p:nvSpPr>
          <p:cNvPr id="10" name="Date Placeholder 9">
            <a:extLst>
              <a:ext uri="{FF2B5EF4-FFF2-40B4-BE49-F238E27FC236}">
                <a16:creationId xmlns:a16="http://schemas.microsoft.com/office/drawing/2014/main" id="{82574524-6D35-F65F-291D-C661BC2839A9}"/>
              </a:ext>
            </a:extLst>
          </p:cNvPr>
          <p:cNvSpPr>
            <a:spLocks noGrp="1"/>
          </p:cNvSpPr>
          <p:nvPr>
            <p:ph type="dt" sz="half" idx="14"/>
          </p:nvPr>
        </p:nvSpPr>
        <p:spPr/>
        <p:txBody>
          <a:bodyPr/>
          <a:lstStyle/>
          <a:p>
            <a:fld id="{EF484BAB-BC70-496F-BE5F-77C3800258C1}" type="datetime1">
              <a:rPr lang="en-US" smtClean="0"/>
              <a:t>5/9/2026</a:t>
            </a:fld>
            <a:endParaRPr lang="en-US"/>
          </a:p>
        </p:txBody>
      </p:sp>
      <p:sp>
        <p:nvSpPr>
          <p:cNvPr id="12" name="Slide Number Placeholder 11">
            <a:extLst>
              <a:ext uri="{FF2B5EF4-FFF2-40B4-BE49-F238E27FC236}">
                <a16:creationId xmlns:a16="http://schemas.microsoft.com/office/drawing/2014/main" id="{551DEE08-81D7-3436-67E0-35E4159750B3}"/>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1A1234A2-3E92-F2E2-45A7-60E39396715E}"/>
              </a:ext>
            </a:extLst>
          </p:cNvPr>
          <p:cNvCxnSpPr>
            <a:cxnSpLocks/>
          </p:cNvCxnSpPr>
          <p:nvPr/>
        </p:nvCxnSpPr>
        <p:spPr>
          <a:xfrm>
            <a:off x="530352"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1A2847D-BCD1-DEA8-DC65-258A4946768E}"/>
              </a:ext>
            </a:extLst>
          </p:cNvPr>
          <p:cNvCxnSpPr>
            <a:cxnSpLocks/>
          </p:cNvCxnSpPr>
          <p:nvPr/>
        </p:nvCxnSpPr>
        <p:spPr>
          <a:xfrm>
            <a:off x="530352" y="6326367"/>
            <a:ext cx="1115568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94617"/>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Quot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930302" y="5345083"/>
            <a:ext cx="10243537" cy="847899"/>
          </a:xfrm>
        </p:spPr>
        <p:txBody>
          <a:bodyPr anchor="ctr">
            <a:normAutofit/>
          </a:bodyPr>
          <a:lstStyle>
            <a:lvl1pPr marL="137160" indent="-137160" algn="ctr">
              <a:lnSpc>
                <a:spcPct val="110000"/>
              </a:lnSpc>
              <a:defRPr sz="1800" cap="none" baseline="0">
                <a:solidFill>
                  <a:schemeClr val="accent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930303" y="951364"/>
            <a:ext cx="10243536" cy="3794370"/>
          </a:xfrm>
        </p:spPr>
        <p:txBody>
          <a:bodyPr anchor="ctr">
            <a:normAutofit/>
          </a:bodyPr>
          <a:lstStyle>
            <a:lvl1pPr marL="0" indent="0" algn="ctr">
              <a:buNone/>
              <a:defRPr sz="4400" b="0" cap="all" spc="50" baseline="0">
                <a:solidFill>
                  <a:schemeClr val="tx1"/>
                </a:solidFill>
                <a:latin typeface="+mj-lt"/>
              </a:defRPr>
            </a:lvl1pPr>
            <a:lvl2pPr marL="228600" indent="0">
              <a:buNone/>
              <a:defRPr sz="4400" b="0" cap="all" spc="50" baseline="0">
                <a:solidFill>
                  <a:schemeClr val="accent1"/>
                </a:solidFill>
                <a:latin typeface="+mj-lt"/>
              </a:defRPr>
            </a:lvl2pPr>
            <a:lvl3pPr marL="457200" indent="0">
              <a:buNone/>
              <a:defRPr sz="4400" b="0" cap="all" spc="50" baseline="0">
                <a:solidFill>
                  <a:schemeClr val="accent1"/>
                </a:solidFill>
                <a:latin typeface="+mj-lt"/>
              </a:defRPr>
            </a:lvl3pPr>
            <a:lvl4pPr marL="685800" indent="0">
              <a:buNone/>
              <a:defRPr sz="4400" b="0" cap="all" spc="50" baseline="0">
                <a:solidFill>
                  <a:schemeClr val="accent1"/>
                </a:solidFill>
                <a:latin typeface="+mj-lt"/>
              </a:defRPr>
            </a:lvl4pPr>
            <a:lvl5pPr marL="914400" indent="0">
              <a:buNone/>
              <a:defRPr sz="4400" b="0" cap="all" spc="50" baseline="0">
                <a:solidFill>
                  <a:schemeClr val="accent1"/>
                </a:solidFill>
                <a:latin typeface="+mj-lt"/>
              </a:defRPr>
            </a:lvl5pPr>
          </a:lstStyle>
          <a:p>
            <a:pPr lvl="0"/>
            <a:r>
              <a:rPr lang="en-US"/>
              <a:t>Click to Edit Quote</a:t>
            </a:r>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9245940F-B015-464A-92BD-FC8709C093C5}" type="datetime1">
              <a:rPr lang="en-US" smtClean="0"/>
              <a:t>5/9/2026</a:t>
            </a:fld>
            <a:endParaRPr lang="en-US"/>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56050A9D-B7C5-F464-79AD-0740B311B072}"/>
              </a:ext>
            </a:extLst>
          </p:cNvPr>
          <p:cNvCxnSpPr>
            <a:cxnSpLocks/>
          </p:cNvCxnSpPr>
          <p:nvPr/>
        </p:nvCxnSpPr>
        <p:spPr>
          <a:xfrm>
            <a:off x="524909" y="533400"/>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A1234A2-3E92-F2E2-45A7-60E39396715E}"/>
              </a:ext>
            </a:extLst>
          </p:cNvPr>
          <p:cNvCxnSpPr>
            <a:cxnSpLocks/>
          </p:cNvCxnSpPr>
          <p:nvPr/>
        </p:nvCxnSpPr>
        <p:spPr>
          <a:xfrm>
            <a:off x="516418"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F8BEE7C-4A94-0B15-16EB-46B45E9C057E}"/>
              </a:ext>
            </a:extLst>
          </p:cNvPr>
          <p:cNvCxnSpPr>
            <a:cxnSpLocks/>
          </p:cNvCxnSpPr>
          <p:nvPr/>
        </p:nvCxnSpPr>
        <p:spPr>
          <a:xfrm>
            <a:off x="507928"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9209036"/>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Quote 4">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30743"/>
            <a:ext cx="9472473" cy="704081"/>
          </a:xfrm>
        </p:spPr>
        <p:txBody>
          <a:bodyPr anchor="ctr">
            <a:normAutofit/>
          </a:bodyPr>
          <a:lstStyle>
            <a:lvl1pPr marL="137160" indent="-137160" algn="ctr">
              <a:lnSpc>
                <a:spcPct val="100000"/>
              </a:lnSpc>
              <a:defRPr sz="1800" cap="all" baseline="0">
                <a:solidFill>
                  <a:schemeClr val="tx1"/>
                </a:solidFill>
                <a:latin typeface="+mj-lt"/>
              </a:defRPr>
            </a:lvl1pPr>
          </a:lstStyle>
          <a:p>
            <a:r>
              <a:rPr lang="en-US"/>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1081377"/>
            <a:ext cx="9413534" cy="3597131"/>
          </a:xfrm>
        </p:spPr>
        <p:txBody>
          <a:bodyPr anchor="ctr">
            <a:normAutofit/>
          </a:bodyPr>
          <a:lstStyle>
            <a:lvl1pPr marL="0" indent="0" algn="ctr">
              <a:lnSpc>
                <a:spcPct val="100000"/>
              </a:lnSpc>
              <a:buNone/>
              <a:defRPr sz="4400" b="0" cap="none" spc="50" baseline="0">
                <a:solidFill>
                  <a:schemeClr val="tx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a:r>
              <a:rPr lang="en-US"/>
              <a:t>Click to edit quote</a:t>
            </a:r>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8E6C2023-0583-4B96-882C-68D22DCD46B6}" type="datetime1">
              <a:rPr lang="en-US" smtClean="0"/>
              <a:t>5/9/2026</a:t>
            </a:fld>
            <a:endParaRPr lang="en-US"/>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10" name="Straight Connector 9">
            <a:extLst>
              <a:ext uri="{FF2B5EF4-FFF2-40B4-BE49-F238E27FC236}">
                <a16:creationId xmlns:a16="http://schemas.microsoft.com/office/drawing/2014/main" id="{3FD77A43-F5D0-235F-35F0-CBDFCF048764}"/>
              </a:ext>
            </a:extLst>
          </p:cNvPr>
          <p:cNvCxnSpPr>
            <a:cxnSpLocks/>
          </p:cNvCxnSpPr>
          <p:nvPr/>
        </p:nvCxnSpPr>
        <p:spPr>
          <a:xfrm>
            <a:off x="530352" y="530352"/>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4577989-BB5F-9AF1-A65F-3B2D0FDB6368}"/>
              </a:ext>
            </a:extLst>
          </p:cNvPr>
          <p:cNvCxnSpPr>
            <a:cxnSpLocks/>
          </p:cNvCxnSpPr>
          <p:nvPr/>
        </p:nvCxnSpPr>
        <p:spPr>
          <a:xfrm>
            <a:off x="530352" y="518063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066E7AB-929A-6900-35D9-F1C66399874C}"/>
              </a:ext>
            </a:extLst>
          </p:cNvPr>
          <p:cNvCxnSpPr>
            <a:cxnSpLocks/>
          </p:cNvCxnSpPr>
          <p:nvPr/>
        </p:nvCxnSpPr>
        <p:spPr>
          <a:xfrm>
            <a:off x="530352" y="632460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62926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Two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958D-8125-1BDA-53C9-9E2D338832F5}"/>
              </a:ext>
            </a:extLst>
          </p:cNvPr>
          <p:cNvSpPr>
            <a:spLocks noGrp="1"/>
          </p:cNvSpPr>
          <p:nvPr>
            <p:ph type="title"/>
          </p:nvPr>
        </p:nvSpPr>
        <p:spPr>
          <a:xfrm>
            <a:off x="419100" y="365760"/>
            <a:ext cx="11239498" cy="914400"/>
          </a:xfrm>
        </p:spPr>
        <p:txBody>
          <a:bodyPr anchor="b"/>
          <a:lstStyle/>
          <a:p>
            <a:r>
              <a:rPr lang="en-US"/>
              <a:t>Click to edit Master title style</a:t>
            </a:r>
          </a:p>
        </p:txBody>
      </p:sp>
      <p:sp>
        <p:nvSpPr>
          <p:cNvPr id="4" name="Content Placeholder 3">
            <a:extLst>
              <a:ext uri="{FF2B5EF4-FFF2-40B4-BE49-F238E27FC236}">
                <a16:creationId xmlns:a16="http://schemas.microsoft.com/office/drawing/2014/main" id="{5FB8DBCC-227D-BB0A-7CD5-02D66CF18745}"/>
              </a:ext>
            </a:extLst>
          </p:cNvPr>
          <p:cNvSpPr>
            <a:spLocks noGrp="1"/>
          </p:cNvSpPr>
          <p:nvPr>
            <p:ph sz="quarter" idx="15"/>
          </p:nvPr>
        </p:nvSpPr>
        <p:spPr>
          <a:xfrm>
            <a:off x="419100" y="1714500"/>
            <a:ext cx="5305425" cy="4389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0DBB7E01-A7E6-1882-4E9B-8EABAF71F969}"/>
              </a:ext>
            </a:extLst>
          </p:cNvPr>
          <p:cNvSpPr>
            <a:spLocks noGrp="1"/>
          </p:cNvSpPr>
          <p:nvPr>
            <p:ph sz="quarter" idx="16"/>
          </p:nvPr>
        </p:nvSpPr>
        <p:spPr>
          <a:xfrm>
            <a:off x="6345936" y="1719072"/>
            <a:ext cx="5321808" cy="4390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7D294A4A-89C4-68BF-6701-5C47F940E3D6}"/>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977908BC-F48B-81E4-8D93-7DB9E37161B6}"/>
              </a:ext>
            </a:extLst>
          </p:cNvPr>
          <p:cNvSpPr>
            <a:spLocks noGrp="1"/>
          </p:cNvSpPr>
          <p:nvPr>
            <p:ph type="dt" sz="half" idx="10"/>
          </p:nvPr>
        </p:nvSpPr>
        <p:spPr/>
        <p:txBody>
          <a:bodyPr/>
          <a:lstStyle/>
          <a:p>
            <a:fld id="{6504A9F1-814E-44B0-83E3-9DA02F3C243F}" type="datetime1">
              <a:rPr lang="en-US" smtClean="0"/>
              <a:t>5/9/2026</a:t>
            </a:fld>
            <a:endParaRPr lang="en-US"/>
          </a:p>
        </p:txBody>
      </p:sp>
      <p:sp>
        <p:nvSpPr>
          <p:cNvPr id="9" name="Slide Number Placeholder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90608C5-C55C-14AC-C8E9-7F0530018CE5}"/>
              </a:ext>
            </a:extLst>
          </p:cNvPr>
          <p:cNvCxnSpPr>
            <a:cxnSpLocks/>
          </p:cNvCxnSpPr>
          <p:nvPr/>
        </p:nvCxnSpPr>
        <p:spPr>
          <a:xfrm>
            <a:off x="533400"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0747599"/>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omparis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958D-8125-1BDA-53C9-9E2D338832F5}"/>
              </a:ext>
            </a:extLst>
          </p:cNvPr>
          <p:cNvSpPr>
            <a:spLocks noGrp="1"/>
          </p:cNvSpPr>
          <p:nvPr>
            <p:ph type="title"/>
          </p:nvPr>
        </p:nvSpPr>
        <p:spPr>
          <a:xfrm>
            <a:off x="402335" y="365760"/>
            <a:ext cx="11256264" cy="914400"/>
          </a:xfrm>
        </p:spPr>
        <p:txBody>
          <a:bodyPr anchor="b"/>
          <a:lstStyle/>
          <a:p>
            <a:r>
              <a:rPr lang="en-US"/>
              <a:t>Click to edit Master title style</a:t>
            </a:r>
          </a:p>
        </p:txBody>
      </p:sp>
      <p:sp>
        <p:nvSpPr>
          <p:cNvPr id="3" name="Text Placeholder 2">
            <a:extLst>
              <a:ext uri="{FF2B5EF4-FFF2-40B4-BE49-F238E27FC236}">
                <a16:creationId xmlns:a16="http://schemas.microsoft.com/office/drawing/2014/main" id="{7709FF10-A82A-AAEB-4B8C-921F3BA2028E}"/>
              </a:ext>
            </a:extLst>
          </p:cNvPr>
          <p:cNvSpPr>
            <a:spLocks noGrp="1"/>
          </p:cNvSpPr>
          <p:nvPr>
            <p:ph type="body" idx="1"/>
          </p:nvPr>
        </p:nvSpPr>
        <p:spPr>
          <a:xfrm>
            <a:off x="415048" y="1490472"/>
            <a:ext cx="5321808" cy="642902"/>
          </a:xfrm>
        </p:spPr>
        <p:txBody>
          <a:bodyPr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EFD932-A581-1A49-7FAF-0FED2E2BC182}"/>
              </a:ext>
            </a:extLst>
          </p:cNvPr>
          <p:cNvSpPr>
            <a:spLocks noGrp="1"/>
          </p:cNvSpPr>
          <p:nvPr>
            <p:ph sz="quarter" idx="15"/>
          </p:nvPr>
        </p:nvSpPr>
        <p:spPr>
          <a:xfrm>
            <a:off x="419100" y="2212975"/>
            <a:ext cx="5303838" cy="3892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627A15-4AB2-F230-22C7-0605AFD7DF22}"/>
              </a:ext>
            </a:extLst>
          </p:cNvPr>
          <p:cNvSpPr>
            <a:spLocks noGrp="1"/>
          </p:cNvSpPr>
          <p:nvPr>
            <p:ph type="body" sz="quarter" idx="3"/>
          </p:nvPr>
        </p:nvSpPr>
        <p:spPr>
          <a:xfrm>
            <a:off x="6345936" y="1490472"/>
            <a:ext cx="5321808" cy="642902"/>
          </a:xfrm>
        </p:spPr>
        <p:txBody>
          <a:bodyPr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554404BD-8F2F-278E-C00B-3F1B1DE8CF2C}"/>
              </a:ext>
            </a:extLst>
          </p:cNvPr>
          <p:cNvSpPr>
            <a:spLocks noGrp="1"/>
          </p:cNvSpPr>
          <p:nvPr>
            <p:ph sz="quarter" idx="16"/>
          </p:nvPr>
        </p:nvSpPr>
        <p:spPr>
          <a:xfrm>
            <a:off x="6345238" y="2212975"/>
            <a:ext cx="5321808" cy="3892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7D294A4A-89C4-68BF-6701-5C47F940E3D6}"/>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977908BC-F48B-81E4-8D93-7DB9E37161B6}"/>
              </a:ext>
            </a:extLst>
          </p:cNvPr>
          <p:cNvSpPr>
            <a:spLocks noGrp="1"/>
          </p:cNvSpPr>
          <p:nvPr>
            <p:ph type="dt" sz="half" idx="10"/>
          </p:nvPr>
        </p:nvSpPr>
        <p:spPr/>
        <p:txBody>
          <a:bodyPr/>
          <a:lstStyle/>
          <a:p>
            <a:fld id="{6DF15078-AEDD-4B5A-AC6A-C8F87F9646E7}" type="datetime1">
              <a:rPr lang="en-US" smtClean="0"/>
              <a:t>5/9/2026</a:t>
            </a:fld>
            <a:endParaRPr lang="en-US"/>
          </a:p>
        </p:txBody>
      </p:sp>
      <p:sp>
        <p:nvSpPr>
          <p:cNvPr id="9" name="Slide Number Placeholder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90608C5-C55C-14AC-C8E9-7F0530018CE5}"/>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4508468"/>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3695F-5E74-A380-8592-35FB6FC77542}"/>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09C6149D-58D4-7497-818C-CF30244A29A1}"/>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8E8D2567-C532-BD45-FA85-03DBE3B3C779}"/>
              </a:ext>
            </a:extLst>
          </p:cNvPr>
          <p:cNvSpPr>
            <a:spLocks noGrp="1"/>
          </p:cNvSpPr>
          <p:nvPr>
            <p:ph type="dt" sz="half" idx="10"/>
          </p:nvPr>
        </p:nvSpPr>
        <p:spPr/>
        <p:txBody>
          <a:bodyPr/>
          <a:lstStyle/>
          <a:p>
            <a:fld id="{51B2758D-8EE6-4CC5-A170-BE9501D7BCFF}" type="datetime1">
              <a:rPr lang="en-US" smtClean="0"/>
              <a:t>5/9/2026</a:t>
            </a:fld>
            <a:endParaRPr lang="en-US"/>
          </a:p>
        </p:txBody>
      </p:sp>
      <p:sp>
        <p:nvSpPr>
          <p:cNvPr id="5" name="Slide Number Placeholder 4">
            <a:extLst>
              <a:ext uri="{FF2B5EF4-FFF2-40B4-BE49-F238E27FC236}">
                <a16:creationId xmlns:a16="http://schemas.microsoft.com/office/drawing/2014/main" id="{ABC0E491-56EB-F527-8A63-FBEEE6196FBD}"/>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564535074"/>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Empty">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FE9D82C-4607-0C9D-F241-D35DBEFEF4B1}"/>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B4DCFCC5-7F8E-F549-57BA-7303E9F17466}"/>
              </a:ext>
            </a:extLst>
          </p:cNvPr>
          <p:cNvSpPr>
            <a:spLocks noGrp="1"/>
          </p:cNvSpPr>
          <p:nvPr>
            <p:ph type="dt" sz="half" idx="10"/>
          </p:nvPr>
        </p:nvSpPr>
        <p:spPr/>
        <p:txBody>
          <a:bodyPr/>
          <a:lstStyle/>
          <a:p>
            <a:fld id="{0FCB484E-FEE6-4572-A5E5-40AFA2254CF8}" type="datetime1">
              <a:rPr lang="en-US" smtClean="0"/>
              <a:t>5/9/2026</a:t>
            </a:fld>
            <a:endParaRPr lang="en-US"/>
          </a:p>
        </p:txBody>
      </p:sp>
      <p:sp>
        <p:nvSpPr>
          <p:cNvPr id="5" name="Slide Number Placeholder 4">
            <a:extLst>
              <a:ext uri="{FF2B5EF4-FFF2-40B4-BE49-F238E27FC236}">
                <a16:creationId xmlns:a16="http://schemas.microsoft.com/office/drawing/2014/main" id="{457BEB6A-C028-DA7D-C516-2F1316F031A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94586397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with Pictur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429901" y="5056743"/>
            <a:ext cx="11339400" cy="966902"/>
          </a:xfrm>
        </p:spPr>
        <p:txBody>
          <a:bodyPr anchor="b">
            <a:normAutofit/>
          </a:bodyPr>
          <a:lstStyle>
            <a:lvl1pPr>
              <a:defRPr sz="4800">
                <a:solidFill>
                  <a:schemeClr val="tx1"/>
                </a:solidFill>
              </a:defRPr>
            </a:lvl1pPr>
          </a:lstStyle>
          <a:p>
            <a:r>
              <a:rPr lang="en-US"/>
              <a:t>Click to edit Master title style</a:t>
            </a:r>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12192000" cy="4930912"/>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429902" y="5979576"/>
            <a:ext cx="11339400" cy="365126"/>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8" name="Footer Placeholder 7">
            <a:extLst>
              <a:ext uri="{FF2B5EF4-FFF2-40B4-BE49-F238E27FC236}">
                <a16:creationId xmlns:a16="http://schemas.microsoft.com/office/drawing/2014/main" id="{3F256503-7989-932D-DE04-B424AC0B97DF}"/>
              </a:ext>
            </a:extLst>
          </p:cNvPr>
          <p:cNvSpPr>
            <a:spLocks noGrp="1"/>
          </p:cNvSpPr>
          <p:nvPr>
            <p:ph type="ftr" sz="quarter" idx="15"/>
          </p:nvPr>
        </p:nvSpPr>
        <p:spPr/>
        <p:txBody>
          <a:bodyPr/>
          <a:lstStyle/>
          <a:p>
            <a:r>
              <a:rPr lang="en-US"/>
              <a:t>Sample Footer Text</a:t>
            </a:r>
          </a:p>
        </p:txBody>
      </p:sp>
      <p:sp>
        <p:nvSpPr>
          <p:cNvPr id="7" name="Date Placeholder 6">
            <a:extLst>
              <a:ext uri="{FF2B5EF4-FFF2-40B4-BE49-F238E27FC236}">
                <a16:creationId xmlns:a16="http://schemas.microsoft.com/office/drawing/2014/main" id="{623E99C9-C336-E83E-56A6-D68659547CAF}"/>
              </a:ext>
            </a:extLst>
          </p:cNvPr>
          <p:cNvSpPr>
            <a:spLocks noGrp="1"/>
          </p:cNvSpPr>
          <p:nvPr>
            <p:ph type="dt" sz="half" idx="14"/>
          </p:nvPr>
        </p:nvSpPr>
        <p:spPr/>
        <p:txBody>
          <a:bodyPr/>
          <a:lstStyle/>
          <a:p>
            <a:fld id="{C135F28A-0986-4E7B-B35D-341D39FBD191}" type="datetime1">
              <a:rPr lang="en-US" smtClean="0"/>
              <a:t>5/9/2026</a:t>
            </a:fld>
            <a:endParaRPr lang="en-US"/>
          </a:p>
        </p:txBody>
      </p:sp>
      <p:sp>
        <p:nvSpPr>
          <p:cNvPr id="10" name="Slide Number Placeholder 9">
            <a:extLst>
              <a:ext uri="{FF2B5EF4-FFF2-40B4-BE49-F238E27FC236}">
                <a16:creationId xmlns:a16="http://schemas.microsoft.com/office/drawing/2014/main" id="{757A77FC-B384-BD30-0961-237F594F200F}"/>
              </a:ext>
            </a:extLst>
          </p:cNvPr>
          <p:cNvSpPr>
            <a:spLocks noGrp="1"/>
          </p:cNvSpPr>
          <p:nvPr>
            <p:ph type="sldNum" sz="quarter" idx="16"/>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423203418"/>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BEA7-A772-B39C-F049-D8BA2D3F4EF5}"/>
              </a:ext>
            </a:extLst>
          </p:cNvPr>
          <p:cNvSpPr>
            <a:spLocks noGrp="1"/>
          </p:cNvSpPr>
          <p:nvPr>
            <p:ph type="title"/>
          </p:nvPr>
        </p:nvSpPr>
        <p:spPr>
          <a:xfrm>
            <a:off x="449836" y="694943"/>
            <a:ext cx="3915473" cy="1325880"/>
          </a:xfrm>
        </p:spPr>
        <p:txBody>
          <a:bodyPr anchor="t"/>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0D5693C4-36AD-07F9-763E-EE5FC9DFB1AD}"/>
              </a:ext>
            </a:extLst>
          </p:cNvPr>
          <p:cNvSpPr>
            <a:spLocks noGrp="1"/>
          </p:cNvSpPr>
          <p:nvPr>
            <p:ph type="body" sz="half" idx="2"/>
          </p:nvPr>
        </p:nvSpPr>
        <p:spPr>
          <a:xfrm>
            <a:off x="433072" y="2057400"/>
            <a:ext cx="3932237" cy="417690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10FB4614-4148-D757-88D0-D93E5E1EA1A0}"/>
              </a:ext>
            </a:extLst>
          </p:cNvPr>
          <p:cNvSpPr>
            <a:spLocks noGrp="1"/>
          </p:cNvSpPr>
          <p:nvPr>
            <p:ph idx="1"/>
          </p:nvPr>
        </p:nvSpPr>
        <p:spPr>
          <a:xfrm>
            <a:off x="5183188" y="694943"/>
            <a:ext cx="6483096" cy="553936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1AADC46-B01E-DA2E-F24C-C48F5253DD00}"/>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B71A6063-F591-A804-79FE-A80AD399139E}"/>
              </a:ext>
            </a:extLst>
          </p:cNvPr>
          <p:cNvSpPr>
            <a:spLocks noGrp="1"/>
          </p:cNvSpPr>
          <p:nvPr>
            <p:ph type="dt" sz="half" idx="10"/>
          </p:nvPr>
        </p:nvSpPr>
        <p:spPr/>
        <p:txBody>
          <a:bodyPr/>
          <a:lstStyle/>
          <a:p>
            <a:fld id="{A57FC195-9048-4969-9920-6939BE28AE8D}" type="datetime1">
              <a:rPr lang="en-US" smtClean="0"/>
              <a:t>5/9/2026</a:t>
            </a:fld>
            <a:endParaRPr lang="en-US"/>
          </a:p>
        </p:txBody>
      </p:sp>
      <p:sp>
        <p:nvSpPr>
          <p:cNvPr id="7" name="Slide Number Placeholder 6">
            <a:extLst>
              <a:ext uri="{FF2B5EF4-FFF2-40B4-BE49-F238E27FC236}">
                <a16:creationId xmlns:a16="http://schemas.microsoft.com/office/drawing/2014/main" id="{4BEFF439-6DA2-A61B-C94C-BEDC2411D6CC}"/>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2747084830"/>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EFA5E-0A3D-E6AD-3C21-DC40BCDEC609}"/>
              </a:ext>
            </a:extLst>
          </p:cNvPr>
          <p:cNvSpPr>
            <a:spLocks noGrp="1"/>
          </p:cNvSpPr>
          <p:nvPr>
            <p:ph type="title"/>
          </p:nvPr>
        </p:nvSpPr>
        <p:spPr>
          <a:xfrm>
            <a:off x="419101" y="694944"/>
            <a:ext cx="3526816" cy="1711825"/>
          </a:xfrm>
        </p:spPr>
        <p:txBody>
          <a:bodyPr anchor="t"/>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7CBA8418-7980-9A18-053B-82E4F16EBD61}"/>
              </a:ext>
            </a:extLst>
          </p:cNvPr>
          <p:cNvSpPr>
            <a:spLocks noGrp="1"/>
          </p:cNvSpPr>
          <p:nvPr>
            <p:ph type="body" sz="half" idx="2"/>
          </p:nvPr>
        </p:nvSpPr>
        <p:spPr>
          <a:xfrm>
            <a:off x="425389" y="2508261"/>
            <a:ext cx="3520528" cy="372794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126F9F06-BE63-8EE7-74C5-6D0E3F9B7571}"/>
              </a:ext>
            </a:extLst>
          </p:cNvPr>
          <p:cNvSpPr>
            <a:spLocks noGrp="1"/>
          </p:cNvSpPr>
          <p:nvPr>
            <p:ph type="pic" idx="1" hasCustomPrompt="1"/>
          </p:nvPr>
        </p:nvSpPr>
        <p:spPr>
          <a:xfrm>
            <a:off x="4419600" y="533400"/>
            <a:ext cx="7239000" cy="5791199"/>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a:r>
              <a:rPr lang="en-US"/>
              <a:t> </a:t>
            </a:r>
          </a:p>
        </p:txBody>
      </p:sp>
      <p:sp>
        <p:nvSpPr>
          <p:cNvPr id="6" name="Footer Placeholder 5">
            <a:extLst>
              <a:ext uri="{FF2B5EF4-FFF2-40B4-BE49-F238E27FC236}">
                <a16:creationId xmlns:a16="http://schemas.microsoft.com/office/drawing/2014/main" id="{E7F485A3-3BFA-4B57-F6E5-5F41542B7BBD}"/>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600AC9F0-6744-73C8-54FC-5C12BA7BF791}"/>
              </a:ext>
            </a:extLst>
          </p:cNvPr>
          <p:cNvSpPr>
            <a:spLocks noGrp="1"/>
          </p:cNvSpPr>
          <p:nvPr>
            <p:ph type="dt" sz="half" idx="10"/>
          </p:nvPr>
        </p:nvSpPr>
        <p:spPr/>
        <p:txBody>
          <a:bodyPr/>
          <a:lstStyle/>
          <a:p>
            <a:fld id="{8CCE6180-3A1B-4424-AB9F-671C4EBC0A2E}" type="datetime1">
              <a:rPr lang="en-US" smtClean="0"/>
              <a:t>5/9/2026</a:t>
            </a:fld>
            <a:endParaRPr lang="en-US"/>
          </a:p>
        </p:txBody>
      </p:sp>
      <p:sp>
        <p:nvSpPr>
          <p:cNvPr id="7" name="Slide Number Placeholder 6">
            <a:extLst>
              <a:ext uri="{FF2B5EF4-FFF2-40B4-BE49-F238E27FC236}">
                <a16:creationId xmlns:a16="http://schemas.microsoft.com/office/drawing/2014/main" id="{31BAB9F6-C801-466A-4C39-23DCB1CD548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924215D5-0C4C-2E49-3A06-C65652576A64}"/>
              </a:ext>
            </a:extLst>
          </p:cNvPr>
          <p:cNvCxnSpPr>
            <a:cxnSpLocks/>
          </p:cNvCxnSpPr>
          <p:nvPr/>
        </p:nvCxnSpPr>
        <p:spPr>
          <a:xfrm>
            <a:off x="533400" y="533400"/>
            <a:ext cx="35037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550002"/>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02336" y="541942"/>
            <a:ext cx="11256264" cy="2225185"/>
          </a:xfrm>
        </p:spPr>
        <p:txBody>
          <a:bodyPr anchor="b">
            <a:normAutofit/>
          </a:bodyPr>
          <a:lstStyle>
            <a:lvl1pPr>
              <a:defRPr sz="7200">
                <a:solidFill>
                  <a:schemeClr val="accent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099" y="3423301"/>
            <a:ext cx="11239499" cy="2901298"/>
          </a:xfrm>
        </p:spPr>
        <p:txBody>
          <a:bodyPr vert="horz" lIns="91440" tIns="45720" rIns="91440" bIns="45720" rtlCol="0">
            <a:normAutofit/>
          </a:bodyPr>
          <a:lstStyle>
            <a:lvl1pPr marL="0" indent="0">
              <a:buNone/>
              <a:defRPr lang="en-US" dirty="0"/>
            </a:lvl1pPr>
            <a:lvl2pPr marL="457200" indent="0">
              <a:buNone/>
              <a:defRPr lang="en-US" dirty="0"/>
            </a:lvl2pPr>
            <a:lvl3pPr marL="914400" indent="0">
              <a:buNone/>
              <a:defRPr lang="en-US" dirty="0"/>
            </a:lvl3pPr>
            <a:lvl4pPr marL="1371600" indent="0">
              <a:buNone/>
              <a:defRPr lang="en-US" dirty="0"/>
            </a:lvl4pPr>
            <a:lvl5pPr marL="18288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2C22330-A382-475A-8519-6A39191EC88E}" type="datetime1">
              <a:rPr lang="en-US" smtClean="0"/>
              <a:t>5/9/2026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3" name="Straight Connector 2">
            <a:extLst>
              <a:ext uri="{FF2B5EF4-FFF2-40B4-BE49-F238E27FC236}">
                <a16:creationId xmlns:a16="http://schemas.microsoft.com/office/drawing/2014/main" id="{BFD55B63-1406-DAD2-DBAB-BD87EA2FB540}"/>
              </a:ext>
            </a:extLst>
          </p:cNvPr>
          <p:cNvCxnSpPr>
            <a:cxnSpLocks/>
          </p:cNvCxnSpPr>
          <p:nvPr/>
        </p:nvCxnSpPr>
        <p:spPr>
          <a:xfrm>
            <a:off x="533400" y="297885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1062245"/>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02336" y="1836238"/>
            <a:ext cx="11256264" cy="2512732"/>
          </a:xfrm>
        </p:spPr>
        <p:txBody>
          <a:bodyPr anchor="b">
            <a:normAutofit/>
          </a:bodyPr>
          <a:lstStyle>
            <a:lvl1pPr>
              <a:defRPr sz="7200">
                <a:solidFill>
                  <a:schemeClr val="accent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099" y="4834052"/>
            <a:ext cx="11239499" cy="1405479"/>
          </a:xfrm>
        </p:spPr>
        <p:txBody>
          <a:bodyPr vert="horz" lIns="91440" tIns="45720" rIns="91440" bIns="45720" rtlCol="0" anchor="t">
            <a:noAutofit/>
          </a:bodyPr>
          <a:lstStyle>
            <a:lvl1pPr marL="0" indent="0">
              <a:buNone/>
              <a:defRPr lang="en-US" sz="2000" dirty="0"/>
            </a:lvl1pPr>
            <a:lvl2pPr marL="457200" indent="0">
              <a:buNone/>
              <a:defRPr lang="en-US" sz="1800" dirty="0"/>
            </a:lvl2pPr>
            <a:lvl3pPr marL="914400" indent="0">
              <a:buNone/>
              <a:defRPr lang="en-US" sz="1600" dirty="0"/>
            </a:lvl3pPr>
            <a:lvl4pPr marL="1371600" indent="0">
              <a:buNone/>
              <a:defRPr lang="en-US" sz="1400" dirty="0"/>
            </a:lvl4pPr>
            <a:lvl5pPr marL="18288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E20DC0D-99C6-4F09-90C7-C0EC6E2F0A06}" type="datetime1">
              <a:rPr lang="en-US" smtClean="0"/>
              <a:t>5/9/2026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05899B98-11E6-7DB0-F79E-50A541026355}"/>
              </a:ext>
            </a:extLst>
          </p:cNvPr>
          <p:cNvCxnSpPr>
            <a:cxnSpLocks/>
          </p:cNvCxnSpPr>
          <p:nvPr/>
        </p:nvCxnSpPr>
        <p:spPr>
          <a:xfrm>
            <a:off x="533400" y="4531625"/>
            <a:ext cx="1112519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7814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19238" y="398050"/>
            <a:ext cx="9635668" cy="3671398"/>
          </a:xfrm>
        </p:spPr>
        <p:txBody>
          <a:bodyPr vert="horz" lIns="91440" tIns="45720" rIns="91440" bIns="45720" rtlCol="0" anchor="t">
            <a:normAutofit/>
          </a:bodyPr>
          <a:lstStyle>
            <a:lvl1pPr>
              <a:defRPr lang="en-US" sz="6600" dirty="0">
                <a:solidFill>
                  <a:schemeClr val="accent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32322" y="5669280"/>
            <a:ext cx="9620300" cy="756807"/>
          </a:xfrm>
        </p:spPr>
        <p:txBody>
          <a:bodyPr vert="horz" lIns="91440" tIns="45720" rIns="91440" bIns="45720" rtlCol="0">
            <a:normAutofit/>
          </a:bodyPr>
          <a:lstStyle>
            <a:lvl1pPr marL="0" indent="0">
              <a:buNone/>
              <a:defRPr lang="en-US"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p>
            <a:fld id="{DD9686BE-81E0-4285-A95D-6934CDF6209E}" type="datetime1">
              <a:rPr lang="en-US" smtClean="0"/>
              <a:t>5/9/2026</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46EBC7DB-A84C-6AE6-0446-4E466A133069}"/>
              </a:ext>
            </a:extLst>
          </p:cNvPr>
          <p:cNvCxnSpPr>
            <a:cxnSpLocks/>
          </p:cNvCxnSpPr>
          <p:nvPr/>
        </p:nvCxnSpPr>
        <p:spPr>
          <a:xfrm>
            <a:off x="530352" y="5498461"/>
            <a:ext cx="11124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055675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455113"/>
          </a:xfrm>
        </p:spPr>
        <p:txBody>
          <a:bodyPr vert="horz" lIns="91440" tIns="45720" rIns="91440" bIns="45720" rtlCol="0" anchor="t">
            <a:normAutofit/>
          </a:bodyPr>
          <a:lstStyle>
            <a:lvl1pPr>
              <a:defRPr lang="en-US" sz="8800" dirty="0">
                <a:solidFill>
                  <a:schemeClr val="accent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29428" y="5271844"/>
            <a:ext cx="9613065" cy="1001356"/>
          </a:xfrm>
        </p:spPr>
        <p:txBody>
          <a:bodyPr vert="horz" lIns="91440" tIns="45720" rIns="91440" bIns="45720" rtlCol="0" anchor="ctr">
            <a:normAutofit/>
          </a:bodyPr>
          <a:lstStyle>
            <a:lvl1pPr marL="0" indent="0">
              <a:buNone/>
              <a:defRPr lang="en-US"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p>
            <a:fld id="{EB464E07-DAE2-4D6D-BDD9-1CE7637F446D}" type="datetime1">
              <a:rPr lang="en-US" smtClean="0"/>
              <a:t>5/9/2026</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2" name="Straight Connector 11">
            <a:extLst>
              <a:ext uri="{FF2B5EF4-FFF2-40B4-BE49-F238E27FC236}">
                <a16:creationId xmlns:a16="http://schemas.microsoft.com/office/drawing/2014/main" id="{D4CDCB79-1025-8102-1BC6-378AB173CBFF}"/>
              </a:ext>
            </a:extLst>
          </p:cNvPr>
          <p:cNvCxnSpPr>
            <a:cxnSpLocks/>
          </p:cNvCxnSpPr>
          <p:nvPr/>
        </p:nvCxnSpPr>
        <p:spPr>
          <a:xfrm>
            <a:off x="533400" y="5184424"/>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EF23CAD-F5FD-3FB3-B413-1F54592B07E7}"/>
              </a:ext>
            </a:extLst>
          </p:cNvPr>
          <p:cNvCxnSpPr>
            <a:cxnSpLocks/>
          </p:cNvCxnSpPr>
          <p:nvPr/>
        </p:nvCxnSpPr>
        <p:spPr>
          <a:xfrm>
            <a:off x="533400" y="63246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435186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528339"/>
          </a:xfrm>
        </p:spPr>
        <p:txBody>
          <a:bodyPr vert="horz" lIns="91440" tIns="45720" rIns="91440" bIns="45720" rtlCol="0" anchor="t">
            <a:normAutofit/>
          </a:bodyPr>
          <a:lstStyle>
            <a:lvl1pPr>
              <a:defRPr lang="en-US" sz="8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34857" y="5184425"/>
            <a:ext cx="10575756" cy="1153220"/>
          </a:xfrm>
        </p:spPr>
        <p:txBody>
          <a:bodyPr vert="horz" lIns="91440" tIns="45720" rIns="91440" bIns="45720" rtlCol="0" anchor="ctr">
            <a:normAutofit/>
          </a:bodyPr>
          <a:lstStyle>
            <a:lvl1pPr marL="0" indent="0">
              <a:buNone/>
              <a:defRPr lang="en-US"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lvl1pPr>
              <a:defRPr>
                <a:solidFill>
                  <a:schemeClr val="tx1"/>
                </a:solidFill>
              </a:defRPr>
            </a:lvl1pPr>
          </a:lstStyle>
          <a:p>
            <a:fld id="{531D259D-9AB9-44BA-8FCD-FE201F91B5A0}" type="datetime1">
              <a:rPr lang="en-US" smtClean="0"/>
              <a:t>5/9/2026</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3817982C-A325-8307-2486-3AD646261E04}"/>
              </a:ext>
            </a:extLst>
          </p:cNvPr>
          <p:cNvCxnSpPr>
            <a:cxnSpLocks/>
          </p:cNvCxnSpPr>
          <p:nvPr/>
        </p:nvCxnSpPr>
        <p:spPr>
          <a:xfrm>
            <a:off x="533400" y="533538"/>
            <a:ext cx="11127005" cy="0"/>
          </a:xfrm>
          <a:prstGeom prst="line">
            <a:avLst/>
          </a:prstGeom>
          <a:ln w="603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C02859D-9F11-5594-CFD3-C5FDE18CACB3}"/>
              </a:ext>
            </a:extLst>
          </p:cNvPr>
          <p:cNvCxnSpPr>
            <a:cxnSpLocks/>
          </p:cNvCxnSpPr>
          <p:nvPr/>
        </p:nvCxnSpPr>
        <p:spPr>
          <a:xfrm>
            <a:off x="533400" y="5169248"/>
            <a:ext cx="1112700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A0AD802-2887-3310-1453-789DB76F58DF}"/>
              </a:ext>
            </a:extLst>
          </p:cNvPr>
          <p:cNvCxnSpPr>
            <a:cxnSpLocks/>
          </p:cNvCxnSpPr>
          <p:nvPr/>
        </p:nvCxnSpPr>
        <p:spPr>
          <a:xfrm>
            <a:off x="533400" y="6330811"/>
            <a:ext cx="1111994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2118972"/>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6997" y="3018408"/>
            <a:ext cx="8961120" cy="3247475"/>
          </a:xfrm>
        </p:spPr>
        <p:txBody>
          <a:bodyPr anchor="b">
            <a:normAutofit/>
          </a:bodyPr>
          <a:lstStyle>
            <a:lvl1pPr>
              <a:defRPr sz="66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1"/>
                </a:solidFill>
              </a:defRPr>
            </a:lvl1pPr>
          </a:lstStyle>
          <a:p>
            <a:fld id="{74EB0658-C877-4D58-A83B-07BEE0E4C7B4}" type="datetime1">
              <a:rPr lang="en-US" smtClean="0"/>
              <a:t>5/9/2026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6FD05DD5-DCB7-49C7-5E41-2DBD8B73D6D2}"/>
              </a:ext>
            </a:extLst>
          </p:cNvPr>
          <p:cNvCxnSpPr>
            <a:cxnSpLocks/>
          </p:cNvCxnSpPr>
          <p:nvPr/>
        </p:nvCxnSpPr>
        <p:spPr>
          <a:xfrm>
            <a:off x="530646" y="531958"/>
            <a:ext cx="11127954"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9FDA663-314D-CA26-DF41-CB3FDC0733F0}"/>
              </a:ext>
            </a:extLst>
          </p:cNvPr>
          <p:cNvCxnSpPr>
            <a:cxnSpLocks/>
          </p:cNvCxnSpPr>
          <p:nvPr/>
        </p:nvCxnSpPr>
        <p:spPr>
          <a:xfrm>
            <a:off x="533400" y="6324600"/>
            <a:ext cx="11125200"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527538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8916C8C-4316-E510-1962-E944B3382B43}"/>
              </a:ext>
            </a:extLst>
          </p:cNvPr>
          <p:cNvCxnSpPr>
            <a:cxnSpLocks/>
          </p:cNvCxnSpPr>
          <p:nvPr/>
        </p:nvCxnSpPr>
        <p:spPr>
          <a:xfrm>
            <a:off x="530352"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Placeholder 1">
            <a:extLst>
              <a:ext uri="{FF2B5EF4-FFF2-40B4-BE49-F238E27FC236}">
                <a16:creationId xmlns:a16="http://schemas.microsoft.com/office/drawing/2014/main" id="{66478947-1D67-18A4-7E48-5B4B2F97FBE9}"/>
              </a:ext>
            </a:extLst>
          </p:cNvPr>
          <p:cNvSpPr>
            <a:spLocks noGrp="1"/>
          </p:cNvSpPr>
          <p:nvPr>
            <p:ph type="title"/>
          </p:nvPr>
        </p:nvSpPr>
        <p:spPr>
          <a:xfrm>
            <a:off x="414983" y="691868"/>
            <a:ext cx="11243617" cy="90113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7DFE08CA-9517-ABC1-E915-31EA6D7B73C7}"/>
              </a:ext>
            </a:extLst>
          </p:cNvPr>
          <p:cNvSpPr>
            <a:spLocks noGrp="1"/>
          </p:cNvSpPr>
          <p:nvPr>
            <p:ph type="body" idx="1"/>
          </p:nvPr>
        </p:nvSpPr>
        <p:spPr>
          <a:xfrm>
            <a:off x="417640" y="1754753"/>
            <a:ext cx="11240960" cy="44113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0E3983D-E783-AAEC-26DB-4B3F6511C702}"/>
              </a:ext>
            </a:extLst>
          </p:cNvPr>
          <p:cNvSpPr>
            <a:spLocks noGrp="1"/>
          </p:cNvSpPr>
          <p:nvPr>
            <p:ph type="ftr" sz="quarter" idx="3"/>
          </p:nvPr>
        </p:nvSpPr>
        <p:spPr>
          <a:xfrm>
            <a:off x="434857" y="6426091"/>
            <a:ext cx="4688732" cy="365125"/>
          </a:xfrm>
          <a:prstGeom prst="rect">
            <a:avLst/>
          </a:prstGeom>
        </p:spPr>
        <p:txBody>
          <a:bodyPr vert="horz" lIns="91440" tIns="45720" rIns="91440" bIns="45720" rtlCol="0" anchor="ctr"/>
          <a:lstStyle>
            <a:lvl1pPr algn="l">
              <a:defRPr sz="900">
                <a:solidFill>
                  <a:schemeClr val="tx1">
                    <a:alpha val="60000"/>
                  </a:schemeClr>
                </a:solidFill>
              </a:defRPr>
            </a:lvl1pPr>
          </a:lstStyle>
          <a:p>
            <a:r>
              <a:rPr lang="en-US"/>
              <a:t>Sample Footer Text</a:t>
            </a:r>
          </a:p>
        </p:txBody>
      </p:sp>
      <p:sp>
        <p:nvSpPr>
          <p:cNvPr id="4" name="Date Placeholder 3">
            <a:extLst>
              <a:ext uri="{FF2B5EF4-FFF2-40B4-BE49-F238E27FC236}">
                <a16:creationId xmlns:a16="http://schemas.microsoft.com/office/drawing/2014/main" id="{70454426-0A97-D20B-FD06-9648AED7773C}"/>
              </a:ext>
            </a:extLst>
          </p:cNvPr>
          <p:cNvSpPr>
            <a:spLocks noGrp="1"/>
          </p:cNvSpPr>
          <p:nvPr>
            <p:ph type="dt" sz="half" idx="2"/>
          </p:nvPr>
        </p:nvSpPr>
        <p:spPr>
          <a:xfrm>
            <a:off x="7846205" y="6426091"/>
            <a:ext cx="3327634" cy="365125"/>
          </a:xfrm>
          <a:prstGeom prst="rect">
            <a:avLst/>
          </a:prstGeom>
        </p:spPr>
        <p:txBody>
          <a:bodyPr vert="horz" lIns="91440" tIns="45720" rIns="91440" bIns="45720" rtlCol="0" anchor="ctr"/>
          <a:lstStyle>
            <a:lvl1pPr algn="r">
              <a:defRPr sz="900">
                <a:solidFill>
                  <a:schemeClr val="tx1">
                    <a:alpha val="60000"/>
                  </a:schemeClr>
                </a:solidFill>
              </a:defRPr>
            </a:lvl1pPr>
          </a:lstStyle>
          <a:p>
            <a:fld id="{ECD290D4-E5CF-428F-801F-3741FA4FB792}" type="datetime1">
              <a:rPr lang="en-US" smtClean="0"/>
              <a:t>5/9/2026</a:t>
            </a:fld>
            <a:endParaRPr lang="en-US"/>
          </a:p>
        </p:txBody>
      </p:sp>
      <p:sp>
        <p:nvSpPr>
          <p:cNvPr id="6" name="Slide Number Placeholder 5">
            <a:extLst>
              <a:ext uri="{FF2B5EF4-FFF2-40B4-BE49-F238E27FC236}">
                <a16:creationId xmlns:a16="http://schemas.microsoft.com/office/drawing/2014/main" id="{7DA13386-8E2A-2962-4804-81558038BA54}"/>
              </a:ext>
            </a:extLst>
          </p:cNvPr>
          <p:cNvSpPr>
            <a:spLocks noGrp="1"/>
          </p:cNvSpPr>
          <p:nvPr>
            <p:ph type="sldNum" sz="quarter" idx="4"/>
          </p:nvPr>
        </p:nvSpPr>
        <p:spPr>
          <a:xfrm>
            <a:off x="11166187" y="6426091"/>
            <a:ext cx="603114" cy="365125"/>
          </a:xfrm>
          <a:prstGeom prst="rect">
            <a:avLst/>
          </a:prstGeom>
        </p:spPr>
        <p:txBody>
          <a:bodyPr vert="horz" lIns="91440" tIns="45720" rIns="91440" bIns="45720" rtlCol="0" anchor="ctr"/>
          <a:lstStyle>
            <a:lvl1pPr algn="r">
              <a:defRPr sz="900">
                <a:solidFill>
                  <a:schemeClr val="tx1">
                    <a:alpha val="60000"/>
                  </a:schemeClr>
                </a:solidFill>
              </a:defRPr>
            </a:lvl1pPr>
          </a:lstStyle>
          <a:p>
            <a:fld id="{DD84031F-D6BF-4677-B12E-7D8B88BA70F7}" type="slidenum">
              <a:rPr lang="en-US" smtClean="0"/>
              <a:t>‹#›</a:t>
            </a:fld>
            <a:endParaRPr lang="en-US"/>
          </a:p>
        </p:txBody>
      </p:sp>
    </p:spTree>
    <p:extLst>
      <p:ext uri="{BB962C8B-B14F-4D97-AF65-F5344CB8AC3E}">
        <p14:creationId xmlns:p14="http://schemas.microsoft.com/office/powerpoint/2010/main" val="1292662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Lst>
  <p:hf sldNum="0" hdr="0" ftr="0" dt="0"/>
  <p:txStyles>
    <p:title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4">
          <p15:clr>
            <a:srgbClr val="F26B43"/>
          </p15:clr>
        </p15:guide>
        <p15:guide id="2" pos="4128">
          <p15:clr>
            <a:srgbClr val="F26B43"/>
          </p15:clr>
        </p15:guide>
        <p15:guide id="3" pos="3456">
          <p15:clr>
            <a:srgbClr val="F26B43"/>
          </p15:clr>
        </p15:guide>
        <p15:guide id="4" pos="2784">
          <p15:clr>
            <a:srgbClr val="F26B43"/>
          </p15:clr>
        </p15:guide>
        <p15:guide id="5" pos="336">
          <p15:clr>
            <a:srgbClr val="F26B43"/>
          </p15:clr>
        </p15:guide>
        <p15:guide id="6" pos="7344">
          <p15:clr>
            <a:srgbClr val="F26B43"/>
          </p15:clr>
        </p15:guide>
        <p15:guide id="7" orient="horz" pos="336">
          <p15:clr>
            <a:srgbClr val="F26B43"/>
          </p15:clr>
        </p15:guide>
        <p15:guide id="8" pos="264">
          <p15:clr>
            <a:srgbClr val="F26B43"/>
          </p15:clr>
        </p15:guide>
        <p15:guide id="9" pos="4800">
          <p15:clr>
            <a:srgbClr val="F26B43"/>
          </p15:clr>
        </p15:guide>
        <p15:guide id="10" pos="2112">
          <p15:clr>
            <a:srgbClr val="F26B43"/>
          </p15:clr>
        </p15:guide>
        <p15:guide id="11" pos="54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60A05-ECF9-F662-4BB2-FFE3113B5644}"/>
              </a:ext>
            </a:extLst>
          </p:cNvPr>
          <p:cNvSpPr>
            <a:spLocks noGrp="1"/>
          </p:cNvSpPr>
          <p:nvPr>
            <p:ph type="title"/>
          </p:nvPr>
        </p:nvSpPr>
        <p:spPr>
          <a:xfrm>
            <a:off x="8043968" y="768351"/>
            <a:ext cx="3685656" cy="2843527"/>
          </a:xfrm>
        </p:spPr>
        <p:txBody>
          <a:bodyPr anchor="t">
            <a:normAutofit/>
          </a:bodyPr>
          <a:lstStyle/>
          <a:p>
            <a:r>
              <a:rPr lang="en-US" sz="3100" dirty="0"/>
              <a:t>Organizational ICT Practices in the National Health Insurance Authority (NHIA)</a:t>
            </a:r>
          </a:p>
        </p:txBody>
      </p:sp>
      <p:pic>
        <p:nvPicPr>
          <p:cNvPr id="4" name="Picture 3" descr="Insurance welfare for your health">
            <a:extLst>
              <a:ext uri="{FF2B5EF4-FFF2-40B4-BE49-F238E27FC236}">
                <a16:creationId xmlns:a16="http://schemas.microsoft.com/office/drawing/2014/main" id="{1803B6C9-7986-4FED-AB74-2271EB82770D}"/>
              </a:ext>
            </a:extLst>
          </p:cNvPr>
          <p:cNvPicPr>
            <a:picLocks noChangeAspect="1"/>
          </p:cNvPicPr>
          <p:nvPr/>
        </p:nvPicPr>
        <p:blipFill>
          <a:blip r:embed="rId3"/>
          <a:srcRect l="24338" r="20211"/>
          <a:stretch>
            <a:fillRect/>
          </a:stretch>
        </p:blipFill>
        <p:spPr>
          <a:xfrm>
            <a:off x="20" y="10"/>
            <a:ext cx="7605661" cy="6857990"/>
          </a:xfrm>
          <a:prstGeom prst="rect">
            <a:avLst/>
          </a:prstGeom>
          <a:effectLst>
            <a:outerShdw blurRad="203200" dist="12700" dir="7800000" algn="r" rotWithShape="0">
              <a:prstClr val="black">
                <a:alpha val="10000"/>
              </a:prstClr>
            </a:outerShdw>
          </a:effectLst>
        </p:spPr>
      </p:pic>
      <p:sp>
        <p:nvSpPr>
          <p:cNvPr id="3" name="Subtitle 2">
            <a:extLst>
              <a:ext uri="{FF2B5EF4-FFF2-40B4-BE49-F238E27FC236}">
                <a16:creationId xmlns:a16="http://schemas.microsoft.com/office/drawing/2014/main" id="{2974058F-1606-6F5F-FC96-8B57FEF550A2}"/>
              </a:ext>
            </a:extLst>
          </p:cNvPr>
          <p:cNvSpPr>
            <a:spLocks noGrp="1"/>
          </p:cNvSpPr>
          <p:nvPr>
            <p:ph type="body" idx="1"/>
          </p:nvPr>
        </p:nvSpPr>
        <p:spPr>
          <a:xfrm>
            <a:off x="8073978" y="5681133"/>
            <a:ext cx="3655646" cy="664191"/>
          </a:xfrm>
        </p:spPr>
        <p:txBody>
          <a:bodyPr anchor="t">
            <a:normAutofit/>
          </a:bodyPr>
          <a:lstStyle/>
          <a:p>
            <a:pPr>
              <a:lnSpc>
                <a:spcPct val="110000"/>
              </a:lnSpc>
            </a:pPr>
            <a:r>
              <a:rPr lang="en-US" sz="1700" dirty="0"/>
              <a:t>Leveraging technology to improve health insurance services</a:t>
            </a:r>
          </a:p>
        </p:txBody>
      </p:sp>
    </p:spTree>
    <p:extLst>
      <p:ext uri="{BB962C8B-B14F-4D97-AF65-F5344CB8AC3E}">
        <p14:creationId xmlns:p14="http://schemas.microsoft.com/office/powerpoint/2010/main" val="154731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42" presetClass="entr" presetSubtype="0" fill="hold" grpId="0" nodeType="withEffect">
                                  <p:stCondLst>
                                    <p:cond delay="25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250"/>
                                        <p:tgtEl>
                                          <p:spTgt spid="3"/>
                                        </p:tgtEl>
                                      </p:cBhvr>
                                    </p:animEffect>
                                    <p:anim calcmode="lin" valueType="num">
                                      <p:cBhvr>
                                        <p:cTn id="11" dur="250" fill="hold"/>
                                        <p:tgtEl>
                                          <p:spTgt spid="3"/>
                                        </p:tgtEl>
                                        <p:attrNameLst>
                                          <p:attrName>ppt_x</p:attrName>
                                        </p:attrNameLst>
                                      </p:cBhvr>
                                      <p:tavLst>
                                        <p:tav tm="0">
                                          <p:val>
                                            <p:strVal val="#ppt_x"/>
                                          </p:val>
                                        </p:tav>
                                        <p:tav tm="100000">
                                          <p:val>
                                            <p:strVal val="#ppt_x"/>
                                          </p:val>
                                        </p:tav>
                                      </p:tavLst>
                                    </p:anim>
                                    <p:anim calcmode="lin" valueType="num">
                                      <p:cBhvr>
                                        <p:cTn id="12"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9CF06-65DE-AD5F-60B3-7947C9634F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5B8263-B707-4AA3-F0EA-F467BDC80947}"/>
              </a:ext>
            </a:extLst>
          </p:cNvPr>
          <p:cNvSpPr>
            <a:spLocks noGrp="1"/>
          </p:cNvSpPr>
          <p:nvPr>
            <p:ph type="title"/>
          </p:nvPr>
        </p:nvSpPr>
        <p:spPr>
          <a:xfrm>
            <a:off x="6096000" y="512011"/>
            <a:ext cx="5562600" cy="1259920"/>
          </a:xfrm>
        </p:spPr>
        <p:txBody>
          <a:bodyPr anchor="b">
            <a:normAutofit/>
          </a:bodyPr>
          <a:lstStyle/>
          <a:p>
            <a:r>
              <a:rPr lang="en-US" sz="2500" dirty="0"/>
              <a:t>NHIS Membership Registration and Management Systems</a:t>
            </a:r>
          </a:p>
        </p:txBody>
      </p:sp>
      <p:pic>
        <p:nvPicPr>
          <p:cNvPr id="5" name="Content Placeholder 4" descr="Person identity UI interface digital security concept">
            <a:extLst>
              <a:ext uri="{FF2B5EF4-FFF2-40B4-BE49-F238E27FC236}">
                <a16:creationId xmlns:a16="http://schemas.microsoft.com/office/drawing/2014/main" id="{A52D5A63-0148-202E-B4F5-489F1638EAD2}"/>
              </a:ext>
            </a:extLst>
          </p:cNvPr>
          <p:cNvPicPr>
            <a:picLocks noGrp="1" noChangeAspect="1"/>
          </p:cNvPicPr>
          <p:nvPr>
            <p:ph type="pic" sz="quarter" idx="13"/>
          </p:nvPr>
        </p:nvPicPr>
        <p:blipFill>
          <a:blip r:embed="rId3"/>
          <a:stretch/>
        </p:blipFill>
        <p:spPr>
          <a:xfrm>
            <a:off x="533400" y="1016000"/>
            <a:ext cx="5325533" cy="4635414"/>
          </a:xfrm>
        </p:spPr>
      </p:pic>
      <p:sp>
        <p:nvSpPr>
          <p:cNvPr id="4" name="Content Placeholder 3">
            <a:extLst>
              <a:ext uri="{FF2B5EF4-FFF2-40B4-BE49-F238E27FC236}">
                <a16:creationId xmlns:a16="http://schemas.microsoft.com/office/drawing/2014/main" id="{756A96B0-7CDA-FB4A-AAD4-EA3EDC3D7E04}"/>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1933549"/>
            <a:ext cx="5842000" cy="4162372"/>
          </a:xfrm>
        </p:spPr>
        <p:txBody>
          <a:bodyPr>
            <a:noAutofit/>
          </a:bodyPr>
          <a:lstStyle/>
          <a:p>
            <a:pPr>
              <a:spcBef>
                <a:spcPts val="2500"/>
              </a:spcBef>
            </a:pPr>
            <a:r>
              <a:rPr lang="en-US" sz="2400" b="1" dirty="0"/>
              <a:t>Data-Driven Policy and Planning</a:t>
            </a:r>
          </a:p>
          <a:p>
            <a:pPr marL="0" lvl="1"/>
            <a:r>
              <a:rPr lang="en-US" sz="2400" dirty="0"/>
              <a:t>Membership data analysis helps NHIA identify trends and target regions with low enrollment for education campaigns.</a:t>
            </a:r>
          </a:p>
        </p:txBody>
      </p:sp>
    </p:spTree>
    <p:extLst>
      <p:ext uri="{BB962C8B-B14F-4D97-AF65-F5344CB8AC3E}">
        <p14:creationId xmlns:p14="http://schemas.microsoft.com/office/powerpoint/2010/main" val="24273089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A1F0C-4878-1EE9-3409-8777B21E72B1}"/>
              </a:ext>
            </a:extLst>
          </p:cNvPr>
          <p:cNvSpPr>
            <a:spLocks noGrp="1"/>
          </p:cNvSpPr>
          <p:nvPr>
            <p:ph type="title"/>
          </p:nvPr>
        </p:nvSpPr>
        <p:spPr/>
        <p:txBody>
          <a:bodyPr/>
          <a:lstStyle/>
          <a:p>
            <a:r>
              <a:rPr lang="en-US"/>
              <a:t>ICT Support for Healthcare Service Delivery</a:t>
            </a:r>
          </a:p>
        </p:txBody>
      </p:sp>
      <p:pic>
        <p:nvPicPr>
          <p:cNvPr id="5" name="Content Placeholder 4" descr="Telemedicine concept - asian elderly man wear mask lying in hospital ward talks to young female doctor with scrubs by video chat on cell phone">
            <a:extLst>
              <a:ext uri="{FF2B5EF4-FFF2-40B4-BE49-F238E27FC236}">
                <a16:creationId xmlns:a16="http://schemas.microsoft.com/office/drawing/2014/main" id="{5ED7EEA7-69EA-4363-859B-006BBEDE108B}"/>
              </a:ext>
            </a:extLst>
          </p:cNvPr>
          <p:cNvPicPr>
            <a:picLocks noGrp="1" noChangeAspect="1"/>
          </p:cNvPicPr>
          <p:nvPr>
            <p:ph sz="quarter" idx="15"/>
          </p:nvPr>
        </p:nvPicPr>
        <p:blipFill>
          <a:blip r:embed="rId3"/>
          <a:stretch>
            <a:fillRect/>
          </a:stretch>
        </p:blipFill>
        <p:spPr>
          <a:xfrm>
            <a:off x="419100" y="2133600"/>
            <a:ext cx="4615975" cy="3708400"/>
          </a:xfrm>
          <a:prstGeom prst="rect">
            <a:avLst/>
          </a:prstGeom>
        </p:spPr>
      </p:pic>
      <p:sp>
        <p:nvSpPr>
          <p:cNvPr id="4" name="Content Placeholder 3">
            <a:extLst>
              <a:ext uri="{FF2B5EF4-FFF2-40B4-BE49-F238E27FC236}">
                <a16:creationId xmlns:a16="http://schemas.microsoft.com/office/drawing/2014/main" id="{157C1010-D56B-141B-10C6-3F1F6505AB3C}"/>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34000" y="1719072"/>
            <a:ext cx="6333744" cy="4390545"/>
          </a:xfrm>
        </p:spPr>
        <p:txBody>
          <a:bodyPr>
            <a:noAutofit/>
          </a:bodyPr>
          <a:lstStyle/>
          <a:p>
            <a:pPr>
              <a:buFont typeface="Arial" panose="020B0604020202020204" pitchFamily="34" charset="0"/>
              <a:buChar char="•"/>
            </a:pPr>
            <a:r>
              <a:rPr lang="en-US" sz="2400" dirty="0"/>
              <a:t>Electronic Verification of NHIS Membership</a:t>
            </a:r>
          </a:p>
          <a:p>
            <a:pPr marL="742950" lvl="1" indent="-285750">
              <a:buFont typeface="Arial" panose="020B0604020202020204" pitchFamily="34" charset="0"/>
              <a:buChar char="•"/>
            </a:pPr>
            <a:r>
              <a:rPr lang="en-US" sz="2400" dirty="0"/>
              <a:t>Digital systems enable healthcare providers to verify patients’ insurance status efficiently at the point of service, reducing system abuse.</a:t>
            </a:r>
          </a:p>
          <a:p>
            <a:pPr>
              <a:buFont typeface="Arial" panose="020B0604020202020204" pitchFamily="34" charset="0"/>
              <a:buChar char="•"/>
            </a:pPr>
            <a:r>
              <a:rPr lang="en-US" sz="2400" dirty="0"/>
              <a:t>Monitoring Service Utilization Patterns</a:t>
            </a:r>
          </a:p>
          <a:p>
            <a:pPr marL="742950" lvl="1" indent="-285750">
              <a:buFont typeface="Arial" panose="020B0604020202020204" pitchFamily="34" charset="0"/>
              <a:buChar char="•"/>
            </a:pPr>
            <a:r>
              <a:rPr lang="en-US" sz="2400" dirty="0"/>
              <a:t>ICT captures and analyzes health data to identify trends and support targeted public health interventions across regions.</a:t>
            </a:r>
          </a:p>
        </p:txBody>
      </p:sp>
    </p:spTree>
    <p:extLst>
      <p:ext uri="{BB962C8B-B14F-4D97-AF65-F5344CB8AC3E}">
        <p14:creationId xmlns:p14="http://schemas.microsoft.com/office/powerpoint/2010/main" val="3694257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1361D-1CD2-D8AA-F0AD-644E09A955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C7B223-122F-77D3-E64F-CDB42414C66D}"/>
              </a:ext>
            </a:extLst>
          </p:cNvPr>
          <p:cNvSpPr>
            <a:spLocks noGrp="1"/>
          </p:cNvSpPr>
          <p:nvPr>
            <p:ph type="title"/>
          </p:nvPr>
        </p:nvSpPr>
        <p:spPr/>
        <p:txBody>
          <a:bodyPr/>
          <a:lstStyle/>
          <a:p>
            <a:r>
              <a:rPr lang="en-US" dirty="0"/>
              <a:t>ICT Support for Healthcare Service Delivery</a:t>
            </a:r>
          </a:p>
        </p:txBody>
      </p:sp>
      <p:pic>
        <p:nvPicPr>
          <p:cNvPr id="5" name="Content Placeholder 4" descr="Telemedicine concept - asian elderly man wear mask lying in hospital ward talks to young female doctor with scrubs by video chat on cell phone">
            <a:extLst>
              <a:ext uri="{FF2B5EF4-FFF2-40B4-BE49-F238E27FC236}">
                <a16:creationId xmlns:a16="http://schemas.microsoft.com/office/drawing/2014/main" id="{E5850CBC-6488-E025-50CB-E99DBE16F2EA}"/>
              </a:ext>
            </a:extLst>
          </p:cNvPr>
          <p:cNvPicPr>
            <a:picLocks noGrp="1" noChangeAspect="1"/>
          </p:cNvPicPr>
          <p:nvPr>
            <p:ph sz="quarter" idx="15"/>
          </p:nvPr>
        </p:nvPicPr>
        <p:blipFill>
          <a:blip r:embed="rId3"/>
          <a:stretch>
            <a:fillRect/>
          </a:stretch>
        </p:blipFill>
        <p:spPr>
          <a:xfrm>
            <a:off x="419100" y="2133600"/>
            <a:ext cx="4615975" cy="3708400"/>
          </a:xfrm>
          <a:prstGeom prst="rect">
            <a:avLst/>
          </a:prstGeom>
        </p:spPr>
      </p:pic>
      <p:sp>
        <p:nvSpPr>
          <p:cNvPr id="4" name="Content Placeholder 3">
            <a:extLst>
              <a:ext uri="{FF2B5EF4-FFF2-40B4-BE49-F238E27FC236}">
                <a16:creationId xmlns:a16="http://schemas.microsoft.com/office/drawing/2014/main" id="{0855F2F1-B4C8-7A8E-2036-398B5C0A92D0}"/>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34000" y="1719072"/>
            <a:ext cx="6333744" cy="4390545"/>
          </a:xfrm>
        </p:spPr>
        <p:txBody>
          <a:bodyPr>
            <a:noAutofit/>
          </a:bodyPr>
          <a:lstStyle/>
          <a:p>
            <a:r>
              <a:rPr lang="en-US" sz="2400" dirty="0"/>
              <a:t>Improved Patient Experience</a:t>
            </a:r>
          </a:p>
          <a:p>
            <a:pPr marL="742950" lvl="1" indent="-285750"/>
            <a:r>
              <a:rPr lang="en-US" sz="2400" dirty="0"/>
              <a:t>Digital verification and claims submission reduce paperwork and waiting times, enhancing patient access to quality healthcare.</a:t>
            </a:r>
          </a:p>
        </p:txBody>
      </p:sp>
    </p:spTree>
    <p:extLst>
      <p:ext uri="{BB962C8B-B14F-4D97-AF65-F5344CB8AC3E}">
        <p14:creationId xmlns:p14="http://schemas.microsoft.com/office/powerpoint/2010/main" val="3904437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1B570-BB0C-73F7-3289-1B5CE5F11F41}"/>
              </a:ext>
            </a:extLst>
          </p:cNvPr>
          <p:cNvSpPr>
            <a:spLocks noGrp="1"/>
          </p:cNvSpPr>
          <p:nvPr>
            <p:ph type="title"/>
          </p:nvPr>
        </p:nvSpPr>
        <p:spPr>
          <a:xfrm>
            <a:off x="5401733" y="691868"/>
            <a:ext cx="6266011" cy="1439210"/>
          </a:xfrm>
        </p:spPr>
        <p:txBody>
          <a:bodyPr anchor="t">
            <a:normAutofit/>
          </a:bodyPr>
          <a:lstStyle/>
          <a:p>
            <a:r>
              <a:rPr lang="en-US" dirty="0"/>
              <a:t>Communication and Collaboration Systems in NHIA</a:t>
            </a:r>
          </a:p>
        </p:txBody>
      </p:sp>
      <p:pic>
        <p:nvPicPr>
          <p:cNvPr id="5" name="Content Placeholder 4" descr="Email marketing online message network security internet">
            <a:extLst>
              <a:ext uri="{FF2B5EF4-FFF2-40B4-BE49-F238E27FC236}">
                <a16:creationId xmlns:a16="http://schemas.microsoft.com/office/drawing/2014/main" id="{61FAE9EF-4BE1-40CD-B959-73A757AAC0EA}"/>
              </a:ext>
            </a:extLst>
          </p:cNvPr>
          <p:cNvPicPr>
            <a:picLocks noGrp="1" noChangeAspect="1"/>
          </p:cNvPicPr>
          <p:nvPr>
            <p:ph type="pic" sz="quarter" idx="13"/>
          </p:nvPr>
        </p:nvPicPr>
        <p:blipFill>
          <a:blip r:embed="rId3"/>
          <a:srcRect l="34868" r="6570" b="1"/>
          <a:stretch>
            <a:fillRect/>
          </a:stretch>
        </p:blipFill>
        <p:spPr>
          <a:xfrm>
            <a:off x="533401" y="533400"/>
            <a:ext cx="4689406" cy="5325534"/>
          </a:xfrm>
        </p:spPr>
      </p:pic>
      <p:sp>
        <p:nvSpPr>
          <p:cNvPr id="4" name="Content Placeholder 3">
            <a:extLst>
              <a:ext uri="{FF2B5EF4-FFF2-40B4-BE49-F238E27FC236}">
                <a16:creationId xmlns:a16="http://schemas.microsoft.com/office/drawing/2014/main" id="{D7DF564F-B857-F9B6-833A-B0B2531307E9}"/>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01733" y="2211184"/>
            <a:ext cx="6266011" cy="4113415"/>
          </a:xfrm>
        </p:spPr>
        <p:txBody>
          <a:bodyPr>
            <a:noAutofit/>
          </a:bodyPr>
          <a:lstStyle/>
          <a:p>
            <a:pPr marL="0" indent="0">
              <a:spcBef>
                <a:spcPts val="2500"/>
              </a:spcBef>
              <a:buFont typeface="Arial" panose="020B0604020202020204" pitchFamily="34" charset="0"/>
              <a:buNone/>
            </a:pPr>
            <a:r>
              <a:rPr lang="en-US" sz="2400" b="1" dirty="0"/>
              <a:t>Internal Communication Tools</a:t>
            </a:r>
          </a:p>
          <a:p>
            <a:pPr marL="0" lvl="1" indent="0">
              <a:buFont typeface="Arial" panose="020B0604020202020204" pitchFamily="34" charset="0"/>
              <a:buNone/>
            </a:pPr>
            <a:r>
              <a:rPr lang="en-US" sz="2400" dirty="0"/>
              <a:t>NHIA uses email systems, internal portals, and management information systems for efficient staff communication across all office levels.</a:t>
            </a:r>
          </a:p>
          <a:p>
            <a:pPr marL="0" indent="0">
              <a:spcBef>
                <a:spcPts val="2500"/>
              </a:spcBef>
              <a:buFont typeface="Arial" panose="020B0604020202020204" pitchFamily="34" charset="0"/>
              <a:buNone/>
            </a:pPr>
            <a:r>
              <a:rPr lang="en-US" sz="2400" b="1" dirty="0"/>
              <a:t>External Stakeholder Collaboration</a:t>
            </a:r>
          </a:p>
          <a:p>
            <a:pPr marL="0" lvl="1" indent="0">
              <a:buFont typeface="Arial" panose="020B0604020202020204" pitchFamily="34" charset="0"/>
              <a:buNone/>
            </a:pPr>
            <a:r>
              <a:rPr lang="en-US" sz="2400" dirty="0"/>
              <a:t>ICT enables NHIA to collaborate with healthcare providers and government agencies through websites and online platforms.</a:t>
            </a:r>
          </a:p>
        </p:txBody>
      </p:sp>
    </p:spTree>
    <p:extLst>
      <p:ext uri="{BB962C8B-B14F-4D97-AF65-F5344CB8AC3E}">
        <p14:creationId xmlns:p14="http://schemas.microsoft.com/office/powerpoint/2010/main" val="35065847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3BD1D-4D46-C320-88EF-11D0AECA7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FDA14-117A-1889-0AF7-518BDC34F737}"/>
              </a:ext>
            </a:extLst>
          </p:cNvPr>
          <p:cNvSpPr>
            <a:spLocks noGrp="1"/>
          </p:cNvSpPr>
          <p:nvPr>
            <p:ph type="title"/>
          </p:nvPr>
        </p:nvSpPr>
        <p:spPr>
          <a:xfrm>
            <a:off x="5401733" y="691868"/>
            <a:ext cx="6266011" cy="1439210"/>
          </a:xfrm>
        </p:spPr>
        <p:txBody>
          <a:bodyPr anchor="t">
            <a:normAutofit/>
          </a:bodyPr>
          <a:lstStyle/>
          <a:p>
            <a:r>
              <a:rPr lang="en-US" dirty="0"/>
              <a:t>Communication and Collaboration Systems in NHIA</a:t>
            </a:r>
          </a:p>
        </p:txBody>
      </p:sp>
      <p:pic>
        <p:nvPicPr>
          <p:cNvPr id="5" name="Content Placeholder 4" descr="Email marketing online message network security internet">
            <a:extLst>
              <a:ext uri="{FF2B5EF4-FFF2-40B4-BE49-F238E27FC236}">
                <a16:creationId xmlns:a16="http://schemas.microsoft.com/office/drawing/2014/main" id="{BC3CCC79-04D7-EEFE-0C64-F6DE2C88507D}"/>
              </a:ext>
            </a:extLst>
          </p:cNvPr>
          <p:cNvPicPr>
            <a:picLocks noGrp="1" noChangeAspect="1"/>
          </p:cNvPicPr>
          <p:nvPr>
            <p:ph type="pic" sz="quarter" idx="13"/>
          </p:nvPr>
        </p:nvPicPr>
        <p:blipFill>
          <a:blip r:embed="rId3"/>
          <a:srcRect l="34868" r="6570" b="1"/>
          <a:stretch>
            <a:fillRect/>
          </a:stretch>
        </p:blipFill>
        <p:spPr>
          <a:xfrm>
            <a:off x="533401" y="533400"/>
            <a:ext cx="4689406" cy="5325534"/>
          </a:xfrm>
        </p:spPr>
      </p:pic>
      <p:sp>
        <p:nvSpPr>
          <p:cNvPr id="4" name="Content Placeholder 3">
            <a:extLst>
              <a:ext uri="{FF2B5EF4-FFF2-40B4-BE49-F238E27FC236}">
                <a16:creationId xmlns:a16="http://schemas.microsoft.com/office/drawing/2014/main" id="{E86ACD65-7712-B49E-D6E1-CBB242881BC3}"/>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01733" y="2211184"/>
            <a:ext cx="6266011" cy="4113415"/>
          </a:xfrm>
        </p:spPr>
        <p:txBody>
          <a:bodyPr>
            <a:noAutofit/>
          </a:bodyPr>
          <a:lstStyle/>
          <a:p>
            <a:pPr marL="0" indent="0">
              <a:spcBef>
                <a:spcPts val="2500"/>
              </a:spcBef>
              <a:buNone/>
            </a:pPr>
            <a:r>
              <a:rPr lang="en-US" sz="2400" b="1" dirty="0"/>
              <a:t>Data Sharing and Teamwork</a:t>
            </a:r>
          </a:p>
          <a:p>
            <a:pPr marL="0" lvl="1" indent="0">
              <a:buNone/>
            </a:pPr>
            <a:r>
              <a:rPr lang="en-US" sz="2400" dirty="0"/>
              <a:t>Shared databases and document management systems improve teamwork and ensure access to updated information, enhancing decision-making.</a:t>
            </a:r>
          </a:p>
        </p:txBody>
      </p:sp>
    </p:spTree>
    <p:extLst>
      <p:ext uri="{BB962C8B-B14F-4D97-AF65-F5344CB8AC3E}">
        <p14:creationId xmlns:p14="http://schemas.microsoft.com/office/powerpoint/2010/main" val="821048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09EC-7952-5B1C-8B21-A58C997A2817}"/>
              </a:ext>
            </a:extLst>
          </p:cNvPr>
          <p:cNvSpPr>
            <a:spLocks noGrp="1"/>
          </p:cNvSpPr>
          <p:nvPr>
            <p:ph type="title"/>
          </p:nvPr>
        </p:nvSpPr>
        <p:spPr>
          <a:xfrm>
            <a:off x="419559" y="691867"/>
            <a:ext cx="6664559" cy="1217340"/>
          </a:xfrm>
        </p:spPr>
        <p:txBody>
          <a:bodyPr anchor="t">
            <a:normAutofit/>
          </a:bodyPr>
          <a:lstStyle/>
          <a:p>
            <a:r>
              <a:rPr lang="en-US"/>
              <a:t>Data Security and Information Management Practices</a:t>
            </a:r>
          </a:p>
        </p:txBody>
      </p:sp>
      <p:sp>
        <p:nvSpPr>
          <p:cNvPr id="4" name="Content Placeholder 3">
            <a:extLst>
              <a:ext uri="{FF2B5EF4-FFF2-40B4-BE49-F238E27FC236}">
                <a16:creationId xmlns:a16="http://schemas.microsoft.com/office/drawing/2014/main" id="{8085E959-27A3-DC37-D6A4-82B81069EC56}"/>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2217" y="2010699"/>
            <a:ext cx="6661902" cy="4330851"/>
          </a:xfrm>
        </p:spPr>
        <p:txBody>
          <a:bodyPr>
            <a:noAutofit/>
          </a:bodyPr>
          <a:lstStyle/>
          <a:p>
            <a:pPr marL="0" indent="0">
              <a:lnSpc>
                <a:spcPct val="110000"/>
              </a:lnSpc>
              <a:spcBef>
                <a:spcPts val="2500"/>
              </a:spcBef>
              <a:buFont typeface="Arial" panose="020B0604020202020204" pitchFamily="34" charset="0"/>
              <a:buNone/>
            </a:pPr>
            <a:r>
              <a:rPr lang="en-US" sz="2400" b="1" dirty="0"/>
              <a:t>Sensitive Data Protection</a:t>
            </a:r>
          </a:p>
          <a:p>
            <a:pPr marL="0" lvl="1" indent="0">
              <a:lnSpc>
                <a:spcPct val="110000"/>
              </a:lnSpc>
              <a:buFont typeface="Arial" panose="020B0604020202020204" pitchFamily="34" charset="0"/>
              <a:buNone/>
            </a:pPr>
            <a:r>
              <a:rPr lang="en-US" sz="2400" dirty="0"/>
              <a:t>NHIA prioritizes protecting sensitive health and personal data from unauthorized access and misuse.</a:t>
            </a:r>
          </a:p>
          <a:p>
            <a:pPr marL="0" indent="0">
              <a:lnSpc>
                <a:spcPct val="110000"/>
              </a:lnSpc>
              <a:spcBef>
                <a:spcPts val="2500"/>
              </a:spcBef>
              <a:buFont typeface="Arial" panose="020B0604020202020204" pitchFamily="34" charset="0"/>
              <a:buNone/>
            </a:pPr>
            <a:r>
              <a:rPr lang="en-US" sz="2400" b="1" dirty="0"/>
              <a:t>Access Controls and Authentication</a:t>
            </a:r>
          </a:p>
          <a:p>
            <a:pPr marL="0" lvl="1" indent="0">
              <a:lnSpc>
                <a:spcPct val="110000"/>
              </a:lnSpc>
              <a:buFont typeface="Arial" panose="020B0604020202020204" pitchFamily="34" charset="0"/>
              <a:buNone/>
            </a:pPr>
            <a:r>
              <a:rPr lang="en-US" sz="2400" dirty="0"/>
              <a:t>Role-based permissions and user authentication limit data access to authorized NHIA staff only.</a:t>
            </a:r>
          </a:p>
        </p:txBody>
      </p:sp>
      <p:pic>
        <p:nvPicPr>
          <p:cNvPr id="5" name="Content Placeholder 4" descr="Digital concept which shows abstract network and concept of security optimization and internet technology  ">
            <a:extLst>
              <a:ext uri="{FF2B5EF4-FFF2-40B4-BE49-F238E27FC236}">
                <a16:creationId xmlns:a16="http://schemas.microsoft.com/office/drawing/2014/main" id="{66680A11-77B2-4B57-9986-EBDDB62D5389}"/>
              </a:ext>
            </a:extLst>
          </p:cNvPr>
          <p:cNvPicPr>
            <a:picLocks noGrp="1" noChangeAspect="1"/>
          </p:cNvPicPr>
          <p:nvPr>
            <p:ph type="pic" sz="quarter" idx="13"/>
          </p:nvPr>
        </p:nvPicPr>
        <p:blipFill>
          <a:blip r:embed="rId3"/>
          <a:srcRect l="25610" r="29061" b="1"/>
          <a:stretch>
            <a:fillRect/>
          </a:stretch>
        </p:blipFill>
        <p:spPr>
          <a:xfrm>
            <a:off x="7620000" y="533400"/>
            <a:ext cx="4038600" cy="5791200"/>
          </a:xfrm>
        </p:spPr>
      </p:pic>
    </p:spTree>
    <p:extLst>
      <p:ext uri="{BB962C8B-B14F-4D97-AF65-F5344CB8AC3E}">
        <p14:creationId xmlns:p14="http://schemas.microsoft.com/office/powerpoint/2010/main" val="2352721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11BE2-651E-F93E-2ECC-CD2C9E6D64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01CE0-AC65-F74A-D56B-772432F3DDD7}"/>
              </a:ext>
            </a:extLst>
          </p:cNvPr>
          <p:cNvSpPr>
            <a:spLocks noGrp="1"/>
          </p:cNvSpPr>
          <p:nvPr>
            <p:ph type="title"/>
          </p:nvPr>
        </p:nvSpPr>
        <p:spPr>
          <a:xfrm>
            <a:off x="419559" y="691867"/>
            <a:ext cx="6664559" cy="1217340"/>
          </a:xfrm>
        </p:spPr>
        <p:txBody>
          <a:bodyPr anchor="t">
            <a:normAutofit/>
          </a:bodyPr>
          <a:lstStyle/>
          <a:p>
            <a:r>
              <a:rPr lang="en-US"/>
              <a:t>Data Security and Information Management Practices</a:t>
            </a:r>
          </a:p>
        </p:txBody>
      </p:sp>
      <p:sp>
        <p:nvSpPr>
          <p:cNvPr id="4" name="Content Placeholder 3">
            <a:extLst>
              <a:ext uri="{FF2B5EF4-FFF2-40B4-BE49-F238E27FC236}">
                <a16:creationId xmlns:a16="http://schemas.microsoft.com/office/drawing/2014/main" id="{06941268-0CEF-1FA0-E2C3-F4C77ABFCF6C}"/>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2217" y="2010699"/>
            <a:ext cx="6661902" cy="4330851"/>
          </a:xfrm>
        </p:spPr>
        <p:txBody>
          <a:bodyPr>
            <a:noAutofit/>
          </a:bodyPr>
          <a:lstStyle/>
          <a:p>
            <a:pPr marL="0" indent="0">
              <a:lnSpc>
                <a:spcPct val="110000"/>
              </a:lnSpc>
              <a:spcBef>
                <a:spcPts val="2500"/>
              </a:spcBef>
              <a:buNone/>
            </a:pPr>
            <a:r>
              <a:rPr lang="en-US" sz="2400" b="1" dirty="0"/>
              <a:t>Data Backup and Recovery</a:t>
            </a:r>
          </a:p>
          <a:p>
            <a:pPr marL="0" lvl="1" indent="0">
              <a:lnSpc>
                <a:spcPct val="110000"/>
              </a:lnSpc>
              <a:buNone/>
            </a:pPr>
            <a:r>
              <a:rPr lang="en-US" sz="2400" dirty="0"/>
              <a:t>NHIA implements backup and recovery procedures to safeguard data against loss from failures or cyber incidents.</a:t>
            </a:r>
          </a:p>
          <a:p>
            <a:pPr marL="0" indent="0">
              <a:lnSpc>
                <a:spcPct val="110000"/>
              </a:lnSpc>
              <a:spcBef>
                <a:spcPts val="2500"/>
              </a:spcBef>
              <a:buNone/>
            </a:pPr>
            <a:r>
              <a:rPr lang="en-US" sz="2400" b="1" dirty="0"/>
              <a:t>Information Integrity and Compliance</a:t>
            </a:r>
          </a:p>
          <a:p>
            <a:pPr marL="0" lvl="1" indent="0">
              <a:lnSpc>
                <a:spcPct val="110000"/>
              </a:lnSpc>
              <a:buNone/>
            </a:pPr>
            <a:r>
              <a:rPr lang="en-US" sz="2400" dirty="0"/>
              <a:t>Centralized databases, audit trails, and staff training ensure data accuracy and compliance with protection laws.</a:t>
            </a:r>
          </a:p>
        </p:txBody>
      </p:sp>
      <p:pic>
        <p:nvPicPr>
          <p:cNvPr id="5" name="Content Placeholder 4" descr="Digital concept which shows abstract network and concept of security optimization and internet technology  ">
            <a:extLst>
              <a:ext uri="{FF2B5EF4-FFF2-40B4-BE49-F238E27FC236}">
                <a16:creationId xmlns:a16="http://schemas.microsoft.com/office/drawing/2014/main" id="{0B4B6553-5E2F-2E63-DA41-BB245B4022F8}"/>
              </a:ext>
            </a:extLst>
          </p:cNvPr>
          <p:cNvPicPr>
            <a:picLocks noGrp="1" noChangeAspect="1"/>
          </p:cNvPicPr>
          <p:nvPr>
            <p:ph type="pic" sz="quarter" idx="13"/>
          </p:nvPr>
        </p:nvPicPr>
        <p:blipFill>
          <a:blip r:embed="rId3"/>
          <a:srcRect l="25610" r="29061" b="1"/>
          <a:stretch>
            <a:fillRect/>
          </a:stretch>
        </p:blipFill>
        <p:spPr>
          <a:xfrm>
            <a:off x="7620000" y="533400"/>
            <a:ext cx="4038600" cy="5791200"/>
          </a:xfrm>
        </p:spPr>
      </p:pic>
    </p:spTree>
    <p:extLst>
      <p:ext uri="{BB962C8B-B14F-4D97-AF65-F5344CB8AC3E}">
        <p14:creationId xmlns:p14="http://schemas.microsoft.com/office/powerpoint/2010/main" val="9645940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28AE8-7694-BB8E-9601-E38EFDE6BCC3}"/>
              </a:ext>
            </a:extLst>
          </p:cNvPr>
          <p:cNvSpPr>
            <a:spLocks noGrp="1"/>
          </p:cNvSpPr>
          <p:nvPr>
            <p:ph type="title"/>
          </p:nvPr>
        </p:nvSpPr>
        <p:spPr>
          <a:xfrm>
            <a:off x="399679" y="332308"/>
            <a:ext cx="11253667" cy="909921"/>
          </a:xfrm>
        </p:spPr>
        <p:txBody>
          <a:bodyPr anchor="b">
            <a:normAutofit/>
          </a:bodyPr>
          <a:lstStyle/>
          <a:p>
            <a:r>
              <a:rPr lang="en-US"/>
              <a:t>Benefits of ICT Practices to NHIA Operations</a:t>
            </a:r>
          </a:p>
        </p:txBody>
      </p:sp>
      <p:graphicFrame>
        <p:nvGraphicFramePr>
          <p:cNvPr id="4" name="Content Placeholder 3">
            <a:extLst>
              <a:ext uri="{FF2B5EF4-FFF2-40B4-BE49-F238E27FC236}">
                <a16:creationId xmlns:a16="http://schemas.microsoft.com/office/drawing/2014/main" id="{88D9A221-4B07-4B88-8672-ECF3A0897279}"/>
              </a:ext>
            </a:extLst>
          </p:cNvPr>
          <p:cNvGraphicFramePr>
            <a:graphicFrameLocks noGrp="1"/>
          </p:cNvGraphicFramePr>
          <p:nvPr>
            <p:ph idx="1"/>
            <p:extLst>
              <p:ext uri="{D42A27DB-BD31-4B8C-83A1-F6EECF244321}">
                <p14:modId xmlns:p14="http://schemas.microsoft.com/office/powerpoint/2010/main" val="3420871892"/>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02336" y="1488931"/>
          <a:ext cx="11253668" cy="4700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356962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8AD1A-6E97-7EB2-B7B0-3AE93B500E79}"/>
              </a:ext>
            </a:extLst>
          </p:cNvPr>
          <p:cNvSpPr>
            <a:spLocks noGrp="1"/>
          </p:cNvSpPr>
          <p:nvPr>
            <p:ph type="title"/>
          </p:nvPr>
        </p:nvSpPr>
        <p:spPr>
          <a:xfrm>
            <a:off x="5808133" y="512011"/>
            <a:ext cx="5850467" cy="1259920"/>
          </a:xfrm>
        </p:spPr>
        <p:txBody>
          <a:bodyPr anchor="b">
            <a:normAutofit/>
          </a:bodyPr>
          <a:lstStyle/>
          <a:p>
            <a:r>
              <a:rPr lang="en-US" dirty="0"/>
              <a:t>Challenges Associated with ICT Use in NHIA</a:t>
            </a:r>
          </a:p>
        </p:txBody>
      </p:sp>
      <p:pic>
        <p:nvPicPr>
          <p:cNvPr id="5" name="Content Placeholder 4" descr="Abstract Technology Background">
            <a:extLst>
              <a:ext uri="{FF2B5EF4-FFF2-40B4-BE49-F238E27FC236}">
                <a16:creationId xmlns:a16="http://schemas.microsoft.com/office/drawing/2014/main" id="{96AF8DF6-7626-42A1-8447-61BF9CFE6831}"/>
              </a:ext>
            </a:extLst>
          </p:cNvPr>
          <p:cNvPicPr>
            <a:picLocks noGrp="1" noChangeAspect="1"/>
          </p:cNvPicPr>
          <p:nvPr>
            <p:ph type="pic" sz="quarter" idx="13"/>
          </p:nvPr>
        </p:nvPicPr>
        <p:blipFill>
          <a:blip r:embed="rId3"/>
          <a:srcRect l="29626" r="1542" b="1"/>
          <a:stretch>
            <a:fillRect/>
          </a:stretch>
        </p:blipFill>
        <p:spPr>
          <a:xfrm>
            <a:off x="533400" y="533399"/>
            <a:ext cx="5105400" cy="5596467"/>
          </a:xfrm>
        </p:spPr>
      </p:pic>
      <p:sp>
        <p:nvSpPr>
          <p:cNvPr id="4" name="Content Placeholder 3">
            <a:extLst>
              <a:ext uri="{FF2B5EF4-FFF2-40B4-BE49-F238E27FC236}">
                <a16:creationId xmlns:a16="http://schemas.microsoft.com/office/drawing/2014/main" id="{F98C5CC9-BEB9-008F-D9CE-C74BF7FFC21A}"/>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08133" y="2170611"/>
            <a:ext cx="5863718" cy="4162372"/>
          </a:xfrm>
        </p:spPr>
        <p:txBody>
          <a:bodyPr>
            <a:noAutofit/>
          </a:bodyPr>
          <a:lstStyle/>
          <a:p>
            <a:pPr marL="0" indent="0">
              <a:spcBef>
                <a:spcPts val="2500"/>
              </a:spcBef>
              <a:buFont typeface="Arial" panose="020B0604020202020204" pitchFamily="34" charset="0"/>
              <a:buNone/>
            </a:pPr>
            <a:r>
              <a:rPr lang="en-US" sz="2400" b="1" dirty="0"/>
              <a:t>Connectivity and Power Issues</a:t>
            </a:r>
          </a:p>
          <a:p>
            <a:pPr marL="0" lvl="1" indent="0">
              <a:buFont typeface="Arial" panose="020B0604020202020204" pitchFamily="34" charset="0"/>
              <a:buNone/>
            </a:pPr>
            <a:r>
              <a:rPr lang="en-US" sz="2400" dirty="0"/>
              <a:t>Inconsistent network connectivity and power outages disrupt real-time data entry and system reliability in NHIA's remote areas.</a:t>
            </a:r>
          </a:p>
          <a:p>
            <a:pPr marL="0" indent="0">
              <a:spcBef>
                <a:spcPts val="2500"/>
              </a:spcBef>
              <a:buFont typeface="Arial" panose="020B0604020202020204" pitchFamily="34" charset="0"/>
              <a:buNone/>
            </a:pPr>
            <a:r>
              <a:rPr lang="en-US" sz="2400" b="1" dirty="0"/>
              <a:t>High ICT Costs</a:t>
            </a:r>
          </a:p>
          <a:p>
            <a:pPr marL="0" lvl="1" indent="0">
              <a:buFont typeface="Arial" panose="020B0604020202020204" pitchFamily="34" charset="0"/>
              <a:buNone/>
            </a:pPr>
            <a:r>
              <a:rPr lang="en-US" sz="2400" dirty="0"/>
              <a:t>Significant financial investment is needed for ICT infrastructure, maintenance, upgrades, and security solutions in NHIA.</a:t>
            </a:r>
          </a:p>
          <a:p>
            <a:pPr marL="0" indent="0">
              <a:spcBef>
                <a:spcPts val="2500"/>
              </a:spcBef>
              <a:buFont typeface="Arial" panose="020B0604020202020204" pitchFamily="34" charset="0"/>
              <a:buNone/>
            </a:pPr>
            <a:r>
              <a:rPr lang="en-US" sz="2400" dirty="0"/>
              <a:t>.</a:t>
            </a:r>
          </a:p>
        </p:txBody>
      </p:sp>
    </p:spTree>
    <p:extLst>
      <p:ext uri="{BB962C8B-B14F-4D97-AF65-F5344CB8AC3E}">
        <p14:creationId xmlns:p14="http://schemas.microsoft.com/office/powerpoint/2010/main" val="10631129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F24E8-DCCC-3775-3331-7492B9F02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2F92A-F21C-C0C1-EBBE-2A3EE5158A33}"/>
              </a:ext>
            </a:extLst>
          </p:cNvPr>
          <p:cNvSpPr>
            <a:spLocks noGrp="1"/>
          </p:cNvSpPr>
          <p:nvPr>
            <p:ph type="title"/>
          </p:nvPr>
        </p:nvSpPr>
        <p:spPr>
          <a:xfrm>
            <a:off x="5808133" y="512011"/>
            <a:ext cx="5850467" cy="1259920"/>
          </a:xfrm>
        </p:spPr>
        <p:txBody>
          <a:bodyPr anchor="b">
            <a:normAutofit/>
          </a:bodyPr>
          <a:lstStyle/>
          <a:p>
            <a:r>
              <a:rPr lang="en-US" dirty="0"/>
              <a:t>Challenges Associated with ICT Use in NHIA</a:t>
            </a:r>
          </a:p>
        </p:txBody>
      </p:sp>
      <p:pic>
        <p:nvPicPr>
          <p:cNvPr id="5" name="Content Placeholder 4" descr="Abstract Technology Background">
            <a:extLst>
              <a:ext uri="{FF2B5EF4-FFF2-40B4-BE49-F238E27FC236}">
                <a16:creationId xmlns:a16="http://schemas.microsoft.com/office/drawing/2014/main" id="{970AAD08-03F0-4A5C-C8D5-0142AF941D56}"/>
              </a:ext>
            </a:extLst>
          </p:cNvPr>
          <p:cNvPicPr>
            <a:picLocks noGrp="1" noChangeAspect="1"/>
          </p:cNvPicPr>
          <p:nvPr>
            <p:ph type="pic" sz="quarter" idx="13"/>
          </p:nvPr>
        </p:nvPicPr>
        <p:blipFill>
          <a:blip r:embed="rId3"/>
          <a:srcRect l="29626" r="1542" b="1"/>
          <a:stretch>
            <a:fillRect/>
          </a:stretch>
        </p:blipFill>
        <p:spPr>
          <a:xfrm>
            <a:off x="533400" y="533399"/>
            <a:ext cx="5105400" cy="5596467"/>
          </a:xfrm>
        </p:spPr>
      </p:pic>
      <p:sp>
        <p:nvSpPr>
          <p:cNvPr id="4" name="Content Placeholder 3">
            <a:extLst>
              <a:ext uri="{FF2B5EF4-FFF2-40B4-BE49-F238E27FC236}">
                <a16:creationId xmlns:a16="http://schemas.microsoft.com/office/drawing/2014/main" id="{51FA8B10-870F-C086-8B14-E47BAB61F46A}"/>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08133" y="2170611"/>
            <a:ext cx="5863718" cy="4162372"/>
          </a:xfrm>
        </p:spPr>
        <p:txBody>
          <a:bodyPr>
            <a:noAutofit/>
          </a:bodyPr>
          <a:lstStyle/>
          <a:p>
            <a:pPr>
              <a:spcBef>
                <a:spcPts val="2500"/>
              </a:spcBef>
            </a:pPr>
            <a:r>
              <a:rPr lang="en-US" sz="2400" b="1" dirty="0"/>
              <a:t>Human Capacity Constraints</a:t>
            </a:r>
          </a:p>
          <a:p>
            <a:pPr marL="0" lvl="1"/>
            <a:r>
              <a:rPr lang="en-US" sz="2400" dirty="0"/>
              <a:t>Effective ICT use depends on well-trained staff; ongoing training is essential for system updates and cybersecurity</a:t>
            </a:r>
          </a:p>
        </p:txBody>
      </p:sp>
    </p:spTree>
    <p:extLst>
      <p:ext uri="{BB962C8B-B14F-4D97-AF65-F5344CB8AC3E}">
        <p14:creationId xmlns:p14="http://schemas.microsoft.com/office/powerpoint/2010/main" val="35401608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DBC44-A78E-5CFB-E37E-A93E4D50E6FA}"/>
              </a:ext>
            </a:extLst>
          </p:cNvPr>
          <p:cNvSpPr>
            <a:spLocks noGrp="1"/>
          </p:cNvSpPr>
          <p:nvPr>
            <p:ph type="title"/>
          </p:nvPr>
        </p:nvSpPr>
        <p:spPr>
          <a:xfrm>
            <a:off x="426997" y="3018408"/>
            <a:ext cx="8961120" cy="3247475"/>
          </a:xfrm>
        </p:spPr>
        <p:txBody>
          <a:bodyPr anchor="b">
            <a:normAutofit/>
          </a:bodyPr>
          <a:lstStyle/>
          <a:p>
            <a:r>
              <a:rPr lang="en-US" dirty="0"/>
              <a:t>ICT Practices and Digital Operations in NHIA</a:t>
            </a:r>
          </a:p>
        </p:txBody>
      </p:sp>
    </p:spTree>
    <p:extLst>
      <p:ext uri="{BB962C8B-B14F-4D97-AF65-F5344CB8AC3E}">
        <p14:creationId xmlns:p14="http://schemas.microsoft.com/office/powerpoint/2010/main" val="2512428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569A0-6A1E-5A29-6840-D128677909F2}"/>
              </a:ext>
            </a:extLst>
          </p:cNvPr>
          <p:cNvSpPr>
            <a:spLocks noGrp="1"/>
          </p:cNvSpPr>
          <p:nvPr>
            <p:ph type="title"/>
          </p:nvPr>
        </p:nvSpPr>
        <p:spPr>
          <a:xfrm>
            <a:off x="6417733" y="512011"/>
            <a:ext cx="5240867" cy="1259920"/>
          </a:xfrm>
        </p:spPr>
        <p:txBody>
          <a:bodyPr anchor="b">
            <a:normAutofit/>
          </a:bodyPr>
          <a:lstStyle/>
          <a:p>
            <a:r>
              <a:rPr lang="en-US" dirty="0"/>
              <a:t>Future Directions for ICT Development in NHIA</a:t>
            </a:r>
          </a:p>
        </p:txBody>
      </p:sp>
      <p:pic>
        <p:nvPicPr>
          <p:cNvPr id="5" name="Content Placeholder 4" descr="An unrecognizable female doctor uses a digital tablet while working in a hospital. Icons such as a stethoscope, COVID-19 genome and a syringe are overlaid on the photo.">
            <a:extLst>
              <a:ext uri="{FF2B5EF4-FFF2-40B4-BE49-F238E27FC236}">
                <a16:creationId xmlns:a16="http://schemas.microsoft.com/office/drawing/2014/main" id="{783FD0A8-8A27-4117-9430-6B13DA5E359D}"/>
              </a:ext>
            </a:extLst>
          </p:cNvPr>
          <p:cNvPicPr>
            <a:picLocks noGrp="1" noChangeAspect="1"/>
          </p:cNvPicPr>
          <p:nvPr>
            <p:ph type="pic" sz="quarter" idx="13"/>
          </p:nvPr>
        </p:nvPicPr>
        <p:blipFill>
          <a:blip r:embed="rId3"/>
          <a:srcRect l="31167" r="1" b="1"/>
          <a:stretch>
            <a:fillRect/>
          </a:stretch>
        </p:blipFill>
        <p:spPr>
          <a:xfrm>
            <a:off x="533400" y="533399"/>
            <a:ext cx="5687931" cy="5952068"/>
          </a:xfrm>
        </p:spPr>
      </p:pic>
      <p:sp>
        <p:nvSpPr>
          <p:cNvPr id="4" name="Content Placeholder 3">
            <a:extLst>
              <a:ext uri="{FF2B5EF4-FFF2-40B4-BE49-F238E27FC236}">
                <a16:creationId xmlns:a16="http://schemas.microsoft.com/office/drawing/2014/main" id="{77504697-9ED3-F41B-6D90-D61ABD0D42E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417733" y="2170611"/>
            <a:ext cx="5254118" cy="4162372"/>
          </a:xfrm>
        </p:spPr>
        <p:txBody>
          <a:bodyPr>
            <a:noAutofit/>
          </a:bodyPr>
          <a:lstStyle/>
          <a:p>
            <a:pPr marL="0" indent="0">
              <a:lnSpc>
                <a:spcPct val="110000"/>
              </a:lnSpc>
              <a:spcBef>
                <a:spcPts val="2500"/>
              </a:spcBef>
              <a:buFont typeface="Arial" panose="020B0604020202020204" pitchFamily="34" charset="0"/>
              <a:buNone/>
            </a:pPr>
            <a:r>
              <a:rPr lang="en-US" sz="2400" b="1" dirty="0"/>
              <a:t>System Modernization and Integration</a:t>
            </a:r>
          </a:p>
          <a:p>
            <a:pPr marL="0" lvl="1" indent="0">
              <a:lnSpc>
                <a:spcPct val="110000"/>
              </a:lnSpc>
              <a:buFont typeface="Arial" panose="020B0604020202020204" pitchFamily="34" charset="0"/>
              <a:buNone/>
            </a:pPr>
            <a:r>
              <a:rPr lang="en-US" sz="2400" dirty="0"/>
              <a:t>NHIA aims to modernize and integrate systems to improve interoperability and streamline data flow across platforms.</a:t>
            </a:r>
          </a:p>
          <a:p>
            <a:pPr marL="0" indent="0">
              <a:lnSpc>
                <a:spcPct val="110000"/>
              </a:lnSpc>
              <a:spcBef>
                <a:spcPts val="2500"/>
              </a:spcBef>
              <a:buFont typeface="Arial" panose="020B0604020202020204" pitchFamily="34" charset="0"/>
              <a:buNone/>
            </a:pPr>
            <a:r>
              <a:rPr lang="en-US" sz="2400" b="1" dirty="0"/>
              <a:t>Cybersecurity and Data Protection</a:t>
            </a:r>
          </a:p>
          <a:p>
            <a:pPr marL="0" lvl="1" indent="0">
              <a:lnSpc>
                <a:spcPct val="110000"/>
              </a:lnSpc>
              <a:buFont typeface="Arial" panose="020B0604020202020204" pitchFamily="34" charset="0"/>
              <a:buNone/>
            </a:pPr>
            <a:r>
              <a:rPr lang="en-US" sz="2400" dirty="0"/>
              <a:t>Strengthening cybersecurity with advanced technologies, staff training, and compliance ensures data safety in expanding digital systems.</a:t>
            </a:r>
          </a:p>
        </p:txBody>
      </p:sp>
    </p:spTree>
    <p:extLst>
      <p:ext uri="{BB962C8B-B14F-4D97-AF65-F5344CB8AC3E}">
        <p14:creationId xmlns:p14="http://schemas.microsoft.com/office/powerpoint/2010/main" val="7424028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43E5F-DBAF-1EFD-061B-8ABE9EB35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76659-AC4B-F550-56D7-EC6816A18EFB}"/>
              </a:ext>
            </a:extLst>
          </p:cNvPr>
          <p:cNvSpPr>
            <a:spLocks noGrp="1"/>
          </p:cNvSpPr>
          <p:nvPr>
            <p:ph type="title"/>
          </p:nvPr>
        </p:nvSpPr>
        <p:spPr>
          <a:xfrm>
            <a:off x="6417733" y="512011"/>
            <a:ext cx="5240867" cy="1259920"/>
          </a:xfrm>
        </p:spPr>
        <p:txBody>
          <a:bodyPr anchor="b">
            <a:normAutofit/>
          </a:bodyPr>
          <a:lstStyle/>
          <a:p>
            <a:r>
              <a:rPr lang="en-US" dirty="0"/>
              <a:t>Future Directions for ICT Development in NHIA</a:t>
            </a:r>
          </a:p>
        </p:txBody>
      </p:sp>
      <p:pic>
        <p:nvPicPr>
          <p:cNvPr id="5" name="Content Placeholder 4" descr="An unrecognizable female doctor uses a digital tablet while working in a hospital. Icons such as a stethoscope, COVID-19 genome and a syringe are overlaid on the photo.">
            <a:extLst>
              <a:ext uri="{FF2B5EF4-FFF2-40B4-BE49-F238E27FC236}">
                <a16:creationId xmlns:a16="http://schemas.microsoft.com/office/drawing/2014/main" id="{8A3AE2F6-3E72-1B80-1F93-5E45A149BD1D}"/>
              </a:ext>
            </a:extLst>
          </p:cNvPr>
          <p:cNvPicPr>
            <a:picLocks noGrp="1" noChangeAspect="1"/>
          </p:cNvPicPr>
          <p:nvPr>
            <p:ph type="pic" sz="quarter" idx="13"/>
          </p:nvPr>
        </p:nvPicPr>
        <p:blipFill>
          <a:blip r:embed="rId3"/>
          <a:srcRect l="31167" r="1" b="1"/>
          <a:stretch>
            <a:fillRect/>
          </a:stretch>
        </p:blipFill>
        <p:spPr>
          <a:xfrm>
            <a:off x="533400" y="533399"/>
            <a:ext cx="5687931" cy="5952068"/>
          </a:xfrm>
        </p:spPr>
      </p:pic>
      <p:sp>
        <p:nvSpPr>
          <p:cNvPr id="4" name="Content Placeholder 3">
            <a:extLst>
              <a:ext uri="{FF2B5EF4-FFF2-40B4-BE49-F238E27FC236}">
                <a16:creationId xmlns:a16="http://schemas.microsoft.com/office/drawing/2014/main" id="{5500CC4D-7E64-94ED-253E-8C9D4A75F934}"/>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417733" y="2170611"/>
            <a:ext cx="5254118" cy="4162372"/>
          </a:xfrm>
        </p:spPr>
        <p:txBody>
          <a:bodyPr>
            <a:noAutofit/>
          </a:bodyPr>
          <a:lstStyle/>
          <a:p>
            <a:pPr>
              <a:lnSpc>
                <a:spcPct val="110000"/>
              </a:lnSpc>
              <a:spcBef>
                <a:spcPts val="2500"/>
              </a:spcBef>
            </a:pPr>
            <a:r>
              <a:rPr lang="en-US" sz="2400" b="1" dirty="0"/>
              <a:t>Emerging Technologies Adoption</a:t>
            </a:r>
          </a:p>
          <a:p>
            <a:pPr marL="0" lvl="1">
              <a:lnSpc>
                <a:spcPct val="110000"/>
              </a:lnSpc>
            </a:pPr>
            <a:r>
              <a:rPr lang="en-US" sz="2400" dirty="0"/>
              <a:t>Leveraging mobile applications and cloud computing enhances accessibility, scalability, and user convenience for NHIA services.</a:t>
            </a:r>
          </a:p>
        </p:txBody>
      </p:sp>
    </p:spTree>
    <p:extLst>
      <p:ext uri="{BB962C8B-B14F-4D97-AF65-F5344CB8AC3E}">
        <p14:creationId xmlns:p14="http://schemas.microsoft.com/office/powerpoint/2010/main" val="15362941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964C0-0D87-3D2F-9A03-DD7E1A21EFE0}"/>
              </a:ext>
            </a:extLst>
          </p:cNvPr>
          <p:cNvSpPr>
            <a:spLocks noGrp="1"/>
          </p:cNvSpPr>
          <p:nvPr>
            <p:ph type="title"/>
          </p:nvPr>
        </p:nvSpPr>
        <p:spPr>
          <a:xfrm>
            <a:off x="422400" y="435785"/>
            <a:ext cx="4268573" cy="2918754"/>
          </a:xfrm>
        </p:spPr>
        <p:txBody>
          <a:bodyPr anchor="t">
            <a:normAutofit/>
          </a:bodyPr>
          <a:lstStyle/>
          <a:p>
            <a:r>
              <a:rPr lang="en-US" dirty="0"/>
              <a:t>Conclusion: Importance of ICT to NHIA’s Mandate</a:t>
            </a:r>
          </a:p>
        </p:txBody>
      </p:sp>
      <p:sp>
        <p:nvSpPr>
          <p:cNvPr id="3" name="Content Placeholder 2">
            <a:extLst>
              <a:ext uri="{FF2B5EF4-FFF2-40B4-BE49-F238E27FC236}">
                <a16:creationId xmlns:a16="http://schemas.microsoft.com/office/drawing/2014/main" id="{FAE74B2E-7782-2D38-76A4-59DB8DFA653C}"/>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91452" y="743106"/>
            <a:ext cx="6277070" cy="5312987"/>
          </a:xfrm>
        </p:spPr>
        <p:txBody>
          <a:bodyPr>
            <a:noAutofit/>
          </a:bodyPr>
          <a:lstStyle/>
          <a:p>
            <a:pPr marL="0" indent="0">
              <a:spcBef>
                <a:spcPts val="2500"/>
              </a:spcBef>
              <a:buFont typeface="Arial" panose="020B0604020202020204" pitchFamily="34" charset="0"/>
              <a:buNone/>
            </a:pPr>
            <a:r>
              <a:rPr lang="en-US" sz="2400" b="1" dirty="0"/>
              <a:t>ICT Supports NHIA Operations</a:t>
            </a:r>
          </a:p>
          <a:p>
            <a:pPr marL="0" lvl="1" indent="0">
              <a:buFont typeface="Arial" panose="020B0604020202020204" pitchFamily="34" charset="0"/>
              <a:buNone/>
            </a:pPr>
            <a:r>
              <a:rPr lang="en-US" sz="2400" dirty="0"/>
              <a:t>ICT enables efficient membership registration, claims processing, communication, and data security for NHIA.</a:t>
            </a:r>
          </a:p>
          <a:p>
            <a:pPr marL="0" indent="0">
              <a:spcBef>
                <a:spcPts val="2500"/>
              </a:spcBef>
              <a:buFont typeface="Arial" panose="020B0604020202020204" pitchFamily="34" charset="0"/>
              <a:buNone/>
            </a:pPr>
            <a:r>
              <a:rPr lang="en-US" sz="2400" b="1" dirty="0"/>
              <a:t>Enhancing Healthcare Service Delivery</a:t>
            </a:r>
          </a:p>
          <a:p>
            <a:pPr marL="0" lvl="1" indent="0">
              <a:buFont typeface="Arial" panose="020B0604020202020204" pitchFamily="34" charset="0"/>
              <a:buNone/>
            </a:pPr>
            <a:r>
              <a:rPr lang="en-US" sz="2400" dirty="0"/>
              <a:t>ICT supports real-time verification, data-driven decisions, and coordination with healthcare providers.</a:t>
            </a:r>
          </a:p>
          <a:p>
            <a:pPr marL="0" indent="0">
              <a:spcBef>
                <a:spcPts val="2500"/>
              </a:spcBef>
              <a:buFont typeface="Arial" panose="020B0604020202020204" pitchFamily="34" charset="0"/>
              <a:buNone/>
            </a:pPr>
            <a:endParaRPr lang="en-US" sz="2400" dirty="0"/>
          </a:p>
        </p:txBody>
      </p:sp>
    </p:spTree>
    <p:extLst>
      <p:ext uri="{BB962C8B-B14F-4D97-AF65-F5344CB8AC3E}">
        <p14:creationId xmlns:p14="http://schemas.microsoft.com/office/powerpoint/2010/main" val="22893397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9347E-FA9E-6379-FEA2-4A1C88FC1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7CFFC3-116F-9A1C-41D8-3374E9D5A5E8}"/>
              </a:ext>
            </a:extLst>
          </p:cNvPr>
          <p:cNvSpPr>
            <a:spLocks noGrp="1"/>
          </p:cNvSpPr>
          <p:nvPr>
            <p:ph type="title"/>
          </p:nvPr>
        </p:nvSpPr>
        <p:spPr>
          <a:xfrm>
            <a:off x="422400" y="435785"/>
            <a:ext cx="4268573" cy="2918754"/>
          </a:xfrm>
        </p:spPr>
        <p:txBody>
          <a:bodyPr anchor="t">
            <a:normAutofit/>
          </a:bodyPr>
          <a:lstStyle/>
          <a:p>
            <a:r>
              <a:rPr lang="en-US" dirty="0"/>
              <a:t>Conclusion: Importance of ICT to NHIA’s Mandate</a:t>
            </a:r>
          </a:p>
        </p:txBody>
      </p:sp>
      <p:sp>
        <p:nvSpPr>
          <p:cNvPr id="3" name="Content Placeholder 2">
            <a:extLst>
              <a:ext uri="{FF2B5EF4-FFF2-40B4-BE49-F238E27FC236}">
                <a16:creationId xmlns:a16="http://schemas.microsoft.com/office/drawing/2014/main" id="{0570544C-10DC-6134-9A55-3EDB2BCB9F40}"/>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91452" y="743106"/>
            <a:ext cx="6277070" cy="5312987"/>
          </a:xfrm>
        </p:spPr>
        <p:txBody>
          <a:bodyPr>
            <a:noAutofit/>
          </a:bodyPr>
          <a:lstStyle/>
          <a:p>
            <a:pPr marL="0" indent="0">
              <a:spcBef>
                <a:spcPts val="2500"/>
              </a:spcBef>
              <a:buNone/>
            </a:pPr>
            <a:r>
              <a:rPr lang="en-US" sz="2400" b="1" dirty="0"/>
              <a:t>Challenges and Future Investment</a:t>
            </a:r>
          </a:p>
          <a:p>
            <a:pPr marL="0" lvl="1" indent="0">
              <a:buNone/>
            </a:pPr>
            <a:r>
              <a:rPr lang="en-US" sz="2400" dirty="0"/>
              <a:t>Addressing infrastructure, costs, and skills gaps is vital for sustaining ICT benefits in NHIA’s mandate.</a:t>
            </a:r>
          </a:p>
          <a:p>
            <a:pPr marL="0" indent="0">
              <a:spcBef>
                <a:spcPts val="2500"/>
              </a:spcBef>
              <a:buNone/>
            </a:pPr>
            <a:r>
              <a:rPr lang="en-US" sz="2400" b="1" dirty="0"/>
              <a:t>Long-term NHIA Success</a:t>
            </a:r>
          </a:p>
          <a:p>
            <a:pPr marL="0" lvl="1" indent="0">
              <a:buNone/>
            </a:pPr>
            <a:r>
              <a:rPr lang="en-US" sz="2400" dirty="0"/>
              <a:t>Investing in ICT infrastructure and innovation ensures NHIS remains sustainable and responsive to healthcare needs.</a:t>
            </a:r>
          </a:p>
        </p:txBody>
      </p:sp>
    </p:spTree>
    <p:extLst>
      <p:ext uri="{BB962C8B-B14F-4D97-AF65-F5344CB8AC3E}">
        <p14:creationId xmlns:p14="http://schemas.microsoft.com/office/powerpoint/2010/main" val="403161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D524D-295B-39BC-3E3D-0C6C02AD7538}"/>
              </a:ext>
            </a:extLst>
          </p:cNvPr>
          <p:cNvSpPr>
            <a:spLocks noGrp="1"/>
          </p:cNvSpPr>
          <p:nvPr>
            <p:ph type="title"/>
          </p:nvPr>
        </p:nvSpPr>
        <p:spPr>
          <a:xfrm>
            <a:off x="4848555" y="512011"/>
            <a:ext cx="6792069" cy="1259920"/>
          </a:xfrm>
        </p:spPr>
        <p:txBody>
          <a:bodyPr anchor="b">
            <a:normAutofit/>
          </a:bodyPr>
          <a:lstStyle/>
          <a:p>
            <a:r>
              <a:rPr lang="en-US" dirty="0"/>
              <a:t>Role of ICT in NHIA Organizational Operations</a:t>
            </a:r>
          </a:p>
        </p:txBody>
      </p:sp>
      <p:pic>
        <p:nvPicPr>
          <p:cNvPr id="5" name="Content Placeholder 4" descr="Close-up of male doctor using touchpad">
            <a:extLst>
              <a:ext uri="{FF2B5EF4-FFF2-40B4-BE49-F238E27FC236}">
                <a16:creationId xmlns:a16="http://schemas.microsoft.com/office/drawing/2014/main" id="{7B975737-EC40-4B7D-BF7E-1B1D73671AF6}"/>
              </a:ext>
            </a:extLst>
          </p:cNvPr>
          <p:cNvPicPr>
            <a:picLocks noGrp="1" noChangeAspect="1"/>
          </p:cNvPicPr>
          <p:nvPr>
            <p:ph type="pic" sz="quarter" idx="13"/>
          </p:nvPr>
        </p:nvPicPr>
        <p:blipFill>
          <a:blip r:embed="rId3"/>
          <a:srcRect l="20741" r="39164"/>
          <a:stretch>
            <a:fillRect/>
          </a:stretch>
        </p:blipFill>
        <p:spPr>
          <a:xfrm>
            <a:off x="533400" y="533399"/>
            <a:ext cx="3886200" cy="5791201"/>
          </a:xfrm>
        </p:spPr>
      </p:pic>
      <p:sp>
        <p:nvSpPr>
          <p:cNvPr id="4" name="Content Placeholder 3">
            <a:extLst>
              <a:ext uri="{FF2B5EF4-FFF2-40B4-BE49-F238E27FC236}">
                <a16:creationId xmlns:a16="http://schemas.microsoft.com/office/drawing/2014/main" id="{66656F37-5C7B-968B-5ED0-59191FEEFB20}"/>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48555" y="2148840"/>
            <a:ext cx="6792069" cy="4162372"/>
          </a:xfrm>
        </p:spPr>
        <p:txBody>
          <a:bodyPr>
            <a:noAutofit/>
          </a:bodyPr>
          <a:lstStyle/>
          <a:p>
            <a:pPr marL="0" indent="0">
              <a:lnSpc>
                <a:spcPct val="110000"/>
              </a:lnSpc>
              <a:spcBef>
                <a:spcPts val="2500"/>
              </a:spcBef>
              <a:buFont typeface="Arial" panose="020B0604020202020204" pitchFamily="34" charset="0"/>
              <a:buNone/>
            </a:pPr>
            <a:r>
              <a:rPr lang="en-US" sz="2800" b="1" dirty="0"/>
              <a:t>Digital Transformation of Operations</a:t>
            </a:r>
          </a:p>
          <a:p>
            <a:pPr marL="0" lvl="1" indent="0">
              <a:lnSpc>
                <a:spcPct val="110000"/>
              </a:lnSpc>
              <a:buFont typeface="Arial" panose="020B0604020202020204" pitchFamily="34" charset="0"/>
              <a:buNone/>
            </a:pPr>
            <a:r>
              <a:rPr lang="en-US" sz="2800" dirty="0"/>
              <a:t>ICT enables NHIA to automate processes like registration and claims, improving efficiency and reducing errors.</a:t>
            </a:r>
          </a:p>
          <a:p>
            <a:pPr marL="0" indent="0">
              <a:lnSpc>
                <a:spcPct val="110000"/>
              </a:lnSpc>
              <a:spcBef>
                <a:spcPts val="2500"/>
              </a:spcBef>
              <a:buFont typeface="Arial" panose="020B0604020202020204" pitchFamily="34" charset="0"/>
              <a:buNone/>
            </a:pPr>
            <a:r>
              <a:rPr lang="en-US" sz="2800" b="1" dirty="0"/>
              <a:t>Transparency and Accountability</a:t>
            </a:r>
          </a:p>
          <a:p>
            <a:pPr marL="0" lvl="1" indent="0">
              <a:lnSpc>
                <a:spcPct val="110000"/>
              </a:lnSpc>
              <a:buFont typeface="Arial" panose="020B0604020202020204" pitchFamily="34" charset="0"/>
              <a:buNone/>
            </a:pPr>
            <a:r>
              <a:rPr lang="en-US" sz="2800" dirty="0"/>
              <a:t>Digital records allow NHIA to track transactions and audit claims, reducing fraud and misuse of funds.</a:t>
            </a:r>
          </a:p>
        </p:txBody>
      </p:sp>
    </p:spTree>
    <p:extLst>
      <p:ext uri="{BB962C8B-B14F-4D97-AF65-F5344CB8AC3E}">
        <p14:creationId xmlns:p14="http://schemas.microsoft.com/office/powerpoint/2010/main" val="12022187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9CB43-1D7B-E912-DD04-965126E7D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AF1C3-8747-E3EC-932F-55AAC860876D}"/>
              </a:ext>
            </a:extLst>
          </p:cNvPr>
          <p:cNvSpPr>
            <a:spLocks noGrp="1"/>
          </p:cNvSpPr>
          <p:nvPr>
            <p:ph type="title"/>
          </p:nvPr>
        </p:nvSpPr>
        <p:spPr>
          <a:xfrm>
            <a:off x="4848555" y="512011"/>
            <a:ext cx="6792069" cy="1259920"/>
          </a:xfrm>
        </p:spPr>
        <p:txBody>
          <a:bodyPr anchor="b">
            <a:normAutofit/>
          </a:bodyPr>
          <a:lstStyle/>
          <a:p>
            <a:r>
              <a:rPr lang="en-US" dirty="0"/>
              <a:t>Role of ICT in NHIA Organizational Operations</a:t>
            </a:r>
          </a:p>
        </p:txBody>
      </p:sp>
      <p:pic>
        <p:nvPicPr>
          <p:cNvPr id="5" name="Content Placeholder 4" descr="Close-up of male doctor using touchpad">
            <a:extLst>
              <a:ext uri="{FF2B5EF4-FFF2-40B4-BE49-F238E27FC236}">
                <a16:creationId xmlns:a16="http://schemas.microsoft.com/office/drawing/2014/main" id="{E3491B3E-11A1-E0BD-B62D-02A4C0A6A4A5}"/>
              </a:ext>
            </a:extLst>
          </p:cNvPr>
          <p:cNvPicPr>
            <a:picLocks noGrp="1" noChangeAspect="1"/>
          </p:cNvPicPr>
          <p:nvPr>
            <p:ph type="pic" sz="quarter" idx="13"/>
          </p:nvPr>
        </p:nvPicPr>
        <p:blipFill>
          <a:blip r:embed="rId3"/>
          <a:srcRect l="20741" r="39164"/>
          <a:stretch>
            <a:fillRect/>
          </a:stretch>
        </p:blipFill>
        <p:spPr>
          <a:xfrm>
            <a:off x="533400" y="533399"/>
            <a:ext cx="3886200" cy="5791201"/>
          </a:xfrm>
        </p:spPr>
      </p:pic>
      <p:sp>
        <p:nvSpPr>
          <p:cNvPr id="4" name="Content Placeholder 3">
            <a:extLst>
              <a:ext uri="{FF2B5EF4-FFF2-40B4-BE49-F238E27FC236}">
                <a16:creationId xmlns:a16="http://schemas.microsoft.com/office/drawing/2014/main" id="{0F154E8D-501E-737D-72EF-F5FAB91145E1}"/>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48555" y="2013376"/>
            <a:ext cx="6792069" cy="4162372"/>
          </a:xfrm>
        </p:spPr>
        <p:txBody>
          <a:bodyPr>
            <a:noAutofit/>
          </a:bodyPr>
          <a:lstStyle/>
          <a:p>
            <a:pPr marL="0" indent="0">
              <a:lnSpc>
                <a:spcPct val="110000"/>
              </a:lnSpc>
              <a:spcBef>
                <a:spcPts val="2500"/>
              </a:spcBef>
              <a:buNone/>
            </a:pPr>
            <a:r>
              <a:rPr lang="en-US" sz="2800" b="1" dirty="0"/>
              <a:t>Enhanced Coordination and Communication</a:t>
            </a:r>
          </a:p>
          <a:p>
            <a:pPr marL="0" lvl="1" indent="0">
              <a:lnSpc>
                <a:spcPct val="110000"/>
              </a:lnSpc>
              <a:buNone/>
            </a:pPr>
            <a:r>
              <a:rPr lang="en-US" sz="2800" dirty="0"/>
              <a:t>ICT supports collaboration across NHIA offices and health facilities through internal portals and shared databases.</a:t>
            </a:r>
          </a:p>
          <a:p>
            <a:pPr marL="0" indent="0">
              <a:lnSpc>
                <a:spcPct val="110000"/>
              </a:lnSpc>
              <a:spcBef>
                <a:spcPts val="2500"/>
              </a:spcBef>
              <a:buNone/>
            </a:pPr>
            <a:r>
              <a:rPr lang="en-US" sz="2800" b="1" dirty="0"/>
              <a:t>Data-Driven Decision Making</a:t>
            </a:r>
          </a:p>
          <a:p>
            <a:pPr marL="0" lvl="1" indent="0">
              <a:lnSpc>
                <a:spcPct val="110000"/>
              </a:lnSpc>
              <a:buNone/>
            </a:pPr>
            <a:r>
              <a:rPr lang="en-US" sz="2800" dirty="0"/>
              <a:t>Management uses ICT-generated reports to analyze trends and plan healthcare services effectively.</a:t>
            </a:r>
          </a:p>
        </p:txBody>
      </p:sp>
    </p:spTree>
    <p:extLst>
      <p:ext uri="{BB962C8B-B14F-4D97-AF65-F5344CB8AC3E}">
        <p14:creationId xmlns:p14="http://schemas.microsoft.com/office/powerpoint/2010/main" val="33657022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1F5-68A5-1D0F-6B1F-D81EC16A8378}"/>
              </a:ext>
            </a:extLst>
          </p:cNvPr>
          <p:cNvSpPr>
            <a:spLocks noGrp="1"/>
          </p:cNvSpPr>
          <p:nvPr>
            <p:ph type="title"/>
          </p:nvPr>
        </p:nvSpPr>
        <p:spPr>
          <a:xfrm>
            <a:off x="4848555" y="512011"/>
            <a:ext cx="6792069" cy="1259920"/>
          </a:xfrm>
        </p:spPr>
        <p:txBody>
          <a:bodyPr anchor="b">
            <a:normAutofit/>
          </a:bodyPr>
          <a:lstStyle/>
          <a:p>
            <a:r>
              <a:rPr lang="en-US"/>
              <a:t>Overview of the National Health Insurance Authority (NHIA)</a:t>
            </a:r>
          </a:p>
        </p:txBody>
      </p:sp>
      <p:pic>
        <p:nvPicPr>
          <p:cNvPr id="5" name="Content Placeholder 4" descr="Man holding a tablet showing Healthcare Survey concept">
            <a:extLst>
              <a:ext uri="{FF2B5EF4-FFF2-40B4-BE49-F238E27FC236}">
                <a16:creationId xmlns:a16="http://schemas.microsoft.com/office/drawing/2014/main" id="{5E5951C0-9586-4405-BD7A-04A4904A40C4}"/>
              </a:ext>
            </a:extLst>
          </p:cNvPr>
          <p:cNvPicPr>
            <a:picLocks noGrp="1" noChangeAspect="1"/>
          </p:cNvPicPr>
          <p:nvPr>
            <p:ph type="pic" sz="quarter" idx="13"/>
          </p:nvPr>
        </p:nvPicPr>
        <p:blipFill>
          <a:blip r:embed="rId3"/>
          <a:srcRect l="39755" r="15452" b="1"/>
          <a:stretch>
            <a:fillRect/>
          </a:stretch>
        </p:blipFill>
        <p:spPr>
          <a:xfrm>
            <a:off x="533400" y="533399"/>
            <a:ext cx="3886200" cy="5791201"/>
          </a:xfrm>
        </p:spPr>
      </p:pic>
      <p:sp>
        <p:nvSpPr>
          <p:cNvPr id="4" name="Content Placeholder 3">
            <a:extLst>
              <a:ext uri="{FF2B5EF4-FFF2-40B4-BE49-F238E27FC236}">
                <a16:creationId xmlns:a16="http://schemas.microsoft.com/office/drawing/2014/main" id="{A62D1B93-835A-F037-A945-3D5C1A766BFA}"/>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48555" y="2148840"/>
            <a:ext cx="6792069" cy="4162372"/>
          </a:xfrm>
        </p:spPr>
        <p:txBody>
          <a:bodyPr>
            <a:noAutofit/>
          </a:bodyPr>
          <a:lstStyle/>
          <a:p>
            <a:pPr marL="0" indent="0">
              <a:lnSpc>
                <a:spcPct val="110000"/>
              </a:lnSpc>
              <a:spcBef>
                <a:spcPts val="2500"/>
              </a:spcBef>
              <a:buFont typeface="Arial" panose="020B0604020202020204" pitchFamily="34" charset="0"/>
              <a:buNone/>
            </a:pPr>
            <a:r>
              <a:rPr lang="en-US" sz="2400" b="1" dirty="0"/>
              <a:t>NHIA Mandate and Role</a:t>
            </a:r>
          </a:p>
          <a:p>
            <a:pPr marL="0" lvl="1" indent="0">
              <a:lnSpc>
                <a:spcPct val="110000"/>
              </a:lnSpc>
              <a:buFont typeface="Arial" panose="020B0604020202020204" pitchFamily="34" charset="0"/>
              <a:buNone/>
            </a:pPr>
            <a:r>
              <a:rPr lang="en-US" sz="2400" dirty="0"/>
              <a:t>NHIA manages Ghana’s National Health Insurance Scheme ensuring affordable, quality healthcare for all residents.</a:t>
            </a:r>
          </a:p>
          <a:p>
            <a:pPr marL="0" indent="0">
              <a:lnSpc>
                <a:spcPct val="110000"/>
              </a:lnSpc>
              <a:spcBef>
                <a:spcPts val="2500"/>
              </a:spcBef>
              <a:buFont typeface="Arial" panose="020B0604020202020204" pitchFamily="34" charset="0"/>
              <a:buNone/>
            </a:pPr>
            <a:r>
              <a:rPr lang="en-US" sz="2400" b="1" dirty="0"/>
              <a:t>Decentralized Structure &amp; ICT Use</a:t>
            </a:r>
          </a:p>
          <a:p>
            <a:pPr marL="0" lvl="1" indent="0">
              <a:lnSpc>
                <a:spcPct val="110000"/>
              </a:lnSpc>
              <a:buFont typeface="Arial" panose="020B0604020202020204" pitchFamily="34" charset="0"/>
              <a:buNone/>
            </a:pPr>
            <a:r>
              <a:rPr lang="en-US" sz="2400" dirty="0"/>
              <a:t>NHIA uses decentralized offices and centralized ICT systems to coordinate and standardize nationwide healthcare data.</a:t>
            </a:r>
          </a:p>
        </p:txBody>
      </p:sp>
    </p:spTree>
    <p:extLst>
      <p:ext uri="{BB962C8B-B14F-4D97-AF65-F5344CB8AC3E}">
        <p14:creationId xmlns:p14="http://schemas.microsoft.com/office/powerpoint/2010/main" val="2415099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44FBA-5187-EC7D-0021-A4F6CB438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83855B-3373-4C43-E5F2-8DA439DB3480}"/>
              </a:ext>
            </a:extLst>
          </p:cNvPr>
          <p:cNvSpPr>
            <a:spLocks noGrp="1"/>
          </p:cNvSpPr>
          <p:nvPr>
            <p:ph type="title"/>
          </p:nvPr>
        </p:nvSpPr>
        <p:spPr>
          <a:xfrm>
            <a:off x="4848555" y="512011"/>
            <a:ext cx="6792069" cy="1259920"/>
          </a:xfrm>
        </p:spPr>
        <p:txBody>
          <a:bodyPr anchor="b">
            <a:normAutofit/>
          </a:bodyPr>
          <a:lstStyle/>
          <a:p>
            <a:r>
              <a:rPr lang="en-US"/>
              <a:t>Overview of the National Health Insurance Authority (NHIA)</a:t>
            </a:r>
          </a:p>
        </p:txBody>
      </p:sp>
      <p:pic>
        <p:nvPicPr>
          <p:cNvPr id="5" name="Content Placeholder 4" descr="Man holding a tablet showing Healthcare Survey concept">
            <a:extLst>
              <a:ext uri="{FF2B5EF4-FFF2-40B4-BE49-F238E27FC236}">
                <a16:creationId xmlns:a16="http://schemas.microsoft.com/office/drawing/2014/main" id="{41B96A56-56AF-E9AA-101E-F194C53DA35D}"/>
              </a:ext>
            </a:extLst>
          </p:cNvPr>
          <p:cNvPicPr>
            <a:picLocks noGrp="1" noChangeAspect="1"/>
          </p:cNvPicPr>
          <p:nvPr>
            <p:ph type="pic" sz="quarter" idx="13"/>
          </p:nvPr>
        </p:nvPicPr>
        <p:blipFill>
          <a:blip r:embed="rId3"/>
          <a:srcRect l="39755" r="15452" b="1"/>
          <a:stretch>
            <a:fillRect/>
          </a:stretch>
        </p:blipFill>
        <p:spPr>
          <a:xfrm>
            <a:off x="533400" y="533399"/>
            <a:ext cx="3886200" cy="5791201"/>
          </a:xfrm>
        </p:spPr>
      </p:pic>
      <p:sp>
        <p:nvSpPr>
          <p:cNvPr id="4" name="Content Placeholder 3">
            <a:extLst>
              <a:ext uri="{FF2B5EF4-FFF2-40B4-BE49-F238E27FC236}">
                <a16:creationId xmlns:a16="http://schemas.microsoft.com/office/drawing/2014/main" id="{A8618D19-0711-FFC7-09CE-E19EAE5771BD}"/>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48555" y="2148840"/>
            <a:ext cx="6792069" cy="4162372"/>
          </a:xfrm>
        </p:spPr>
        <p:txBody>
          <a:bodyPr>
            <a:noAutofit/>
          </a:bodyPr>
          <a:lstStyle/>
          <a:p>
            <a:pPr marL="0" indent="0">
              <a:lnSpc>
                <a:spcPct val="110000"/>
              </a:lnSpc>
              <a:spcBef>
                <a:spcPts val="2500"/>
              </a:spcBef>
              <a:buNone/>
            </a:pPr>
            <a:r>
              <a:rPr lang="en-US" sz="2400" b="1" dirty="0"/>
              <a:t>Electronic Provider Interaction</a:t>
            </a:r>
          </a:p>
          <a:p>
            <a:pPr marL="0" lvl="1" indent="0">
              <a:lnSpc>
                <a:spcPct val="110000"/>
              </a:lnSpc>
              <a:buNone/>
            </a:pPr>
            <a:r>
              <a:rPr lang="en-US" sz="2400" dirty="0"/>
              <a:t>ICT platforms enable healthcare providers to submit claims and verify credentials electronically with NHIA.</a:t>
            </a:r>
          </a:p>
          <a:p>
            <a:pPr marL="0" indent="0">
              <a:lnSpc>
                <a:spcPct val="110000"/>
              </a:lnSpc>
              <a:spcBef>
                <a:spcPts val="2500"/>
              </a:spcBef>
              <a:buNone/>
            </a:pPr>
            <a:r>
              <a:rPr lang="en-US" sz="2400" b="1" dirty="0"/>
              <a:t>Operational Efficiency and Trust</a:t>
            </a:r>
          </a:p>
          <a:p>
            <a:pPr marL="0" lvl="1" indent="0">
              <a:lnSpc>
                <a:spcPct val="110000"/>
              </a:lnSpc>
              <a:buNone/>
            </a:pPr>
            <a:r>
              <a:rPr lang="en-US" sz="2400" dirty="0"/>
              <a:t>ICT supports NHIA’s efficiency, financial sustainability, and builds public trust in health insurance services.</a:t>
            </a:r>
          </a:p>
        </p:txBody>
      </p:sp>
    </p:spTree>
    <p:extLst>
      <p:ext uri="{BB962C8B-B14F-4D97-AF65-F5344CB8AC3E}">
        <p14:creationId xmlns:p14="http://schemas.microsoft.com/office/powerpoint/2010/main" val="1015395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529BF-79A4-32E8-5B38-50194BBCF705}"/>
              </a:ext>
            </a:extLst>
          </p:cNvPr>
          <p:cNvSpPr>
            <a:spLocks noGrp="1"/>
          </p:cNvSpPr>
          <p:nvPr>
            <p:ph type="title"/>
          </p:nvPr>
        </p:nvSpPr>
        <p:spPr>
          <a:xfrm>
            <a:off x="4848555" y="512011"/>
            <a:ext cx="6792069" cy="1259920"/>
          </a:xfrm>
        </p:spPr>
        <p:txBody>
          <a:bodyPr anchor="b">
            <a:normAutofit/>
          </a:bodyPr>
          <a:lstStyle/>
          <a:p>
            <a:r>
              <a:rPr lang="en-US"/>
              <a:t>ICT Infrastructure within NHIA</a:t>
            </a:r>
          </a:p>
        </p:txBody>
      </p:sp>
      <p:pic>
        <p:nvPicPr>
          <p:cNvPr id="5" name="Content Placeholder 4" descr="Illuminated server room panel">
            <a:extLst>
              <a:ext uri="{FF2B5EF4-FFF2-40B4-BE49-F238E27FC236}">
                <a16:creationId xmlns:a16="http://schemas.microsoft.com/office/drawing/2014/main" id="{35BB25D6-A667-4A7D-A396-ABAA358AE918}"/>
              </a:ext>
            </a:extLst>
          </p:cNvPr>
          <p:cNvPicPr>
            <a:picLocks noGrp="1" noChangeAspect="1"/>
          </p:cNvPicPr>
          <p:nvPr>
            <p:ph type="pic" sz="quarter" idx="13"/>
          </p:nvPr>
        </p:nvPicPr>
        <p:blipFill>
          <a:blip r:embed="rId3"/>
          <a:srcRect l="23988" r="31220" b="1"/>
          <a:stretch>
            <a:fillRect/>
          </a:stretch>
        </p:blipFill>
        <p:spPr>
          <a:xfrm>
            <a:off x="533400" y="533399"/>
            <a:ext cx="3886200" cy="5791201"/>
          </a:xfrm>
        </p:spPr>
      </p:pic>
      <p:sp>
        <p:nvSpPr>
          <p:cNvPr id="4" name="Content Placeholder 3">
            <a:extLst>
              <a:ext uri="{FF2B5EF4-FFF2-40B4-BE49-F238E27FC236}">
                <a16:creationId xmlns:a16="http://schemas.microsoft.com/office/drawing/2014/main" id="{BD232E9B-20DE-30C0-8A5E-3CB9223409DD}"/>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48555" y="2148840"/>
            <a:ext cx="6792069" cy="4162372"/>
          </a:xfrm>
        </p:spPr>
        <p:txBody>
          <a:bodyPr>
            <a:noAutofit/>
          </a:bodyPr>
          <a:lstStyle/>
          <a:p>
            <a:pPr marL="0" indent="0">
              <a:lnSpc>
                <a:spcPct val="110000"/>
              </a:lnSpc>
              <a:spcBef>
                <a:spcPts val="2500"/>
              </a:spcBef>
              <a:buFont typeface="Arial" panose="020B0604020202020204" pitchFamily="34" charset="0"/>
              <a:buNone/>
            </a:pPr>
            <a:r>
              <a:rPr lang="en-US" sz="2400" b="1" dirty="0"/>
              <a:t>Core Hardware and Networks</a:t>
            </a:r>
          </a:p>
          <a:p>
            <a:pPr marL="0" lvl="1" indent="0">
              <a:lnSpc>
                <a:spcPct val="110000"/>
              </a:lnSpc>
              <a:buFont typeface="Arial" panose="020B0604020202020204" pitchFamily="34" charset="0"/>
              <a:buNone/>
            </a:pPr>
            <a:r>
              <a:rPr lang="en-US" sz="2400" dirty="0"/>
              <a:t>NHIA’s ICT infrastructure includes centralized servers, computers, and secure networks that support nationwide data access and communication.</a:t>
            </a:r>
          </a:p>
          <a:p>
            <a:pPr marL="0" indent="0">
              <a:lnSpc>
                <a:spcPct val="110000"/>
              </a:lnSpc>
              <a:spcBef>
                <a:spcPts val="2500"/>
              </a:spcBef>
              <a:buFont typeface="Arial" panose="020B0604020202020204" pitchFamily="34" charset="0"/>
              <a:buNone/>
            </a:pPr>
            <a:r>
              <a:rPr lang="en-US" sz="2400" b="1" dirty="0"/>
              <a:t>Data Management Systems</a:t>
            </a:r>
          </a:p>
          <a:p>
            <a:pPr marL="0" lvl="1" indent="0">
              <a:lnSpc>
                <a:spcPct val="110000"/>
              </a:lnSpc>
              <a:buFont typeface="Arial" panose="020B0604020202020204" pitchFamily="34" charset="0"/>
              <a:buNone/>
            </a:pPr>
            <a:r>
              <a:rPr lang="en-US" sz="2400" dirty="0"/>
              <a:t>Centralized databases store sensitive member and claims data, ensuring high transaction handling and real-time updates.</a:t>
            </a:r>
          </a:p>
        </p:txBody>
      </p:sp>
    </p:spTree>
    <p:extLst>
      <p:ext uri="{BB962C8B-B14F-4D97-AF65-F5344CB8AC3E}">
        <p14:creationId xmlns:p14="http://schemas.microsoft.com/office/powerpoint/2010/main" val="16692473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8BBC0-E0BE-95C2-E5F2-D96EDC991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C8654-C94E-7276-EC75-CFA940945CF9}"/>
              </a:ext>
            </a:extLst>
          </p:cNvPr>
          <p:cNvSpPr>
            <a:spLocks noGrp="1"/>
          </p:cNvSpPr>
          <p:nvPr>
            <p:ph type="title"/>
          </p:nvPr>
        </p:nvSpPr>
        <p:spPr>
          <a:xfrm>
            <a:off x="4848555" y="512011"/>
            <a:ext cx="6792069" cy="1259920"/>
          </a:xfrm>
        </p:spPr>
        <p:txBody>
          <a:bodyPr anchor="b">
            <a:normAutofit/>
          </a:bodyPr>
          <a:lstStyle/>
          <a:p>
            <a:r>
              <a:rPr lang="en-US"/>
              <a:t>ICT Infrastructure within NHIA</a:t>
            </a:r>
          </a:p>
        </p:txBody>
      </p:sp>
      <p:pic>
        <p:nvPicPr>
          <p:cNvPr id="5" name="Content Placeholder 4" descr="Illuminated server room panel">
            <a:extLst>
              <a:ext uri="{FF2B5EF4-FFF2-40B4-BE49-F238E27FC236}">
                <a16:creationId xmlns:a16="http://schemas.microsoft.com/office/drawing/2014/main" id="{5C74C708-E4C2-AC59-AE9B-8B1A8E6B0708}"/>
              </a:ext>
            </a:extLst>
          </p:cNvPr>
          <p:cNvPicPr>
            <a:picLocks noGrp="1" noChangeAspect="1"/>
          </p:cNvPicPr>
          <p:nvPr>
            <p:ph type="pic" sz="quarter" idx="13"/>
          </p:nvPr>
        </p:nvPicPr>
        <p:blipFill>
          <a:blip r:embed="rId3"/>
          <a:srcRect l="23988" r="31220" b="1"/>
          <a:stretch>
            <a:fillRect/>
          </a:stretch>
        </p:blipFill>
        <p:spPr>
          <a:xfrm>
            <a:off x="533400" y="533399"/>
            <a:ext cx="3886200" cy="5791201"/>
          </a:xfrm>
        </p:spPr>
      </p:pic>
      <p:sp>
        <p:nvSpPr>
          <p:cNvPr id="4" name="Content Placeholder 3">
            <a:extLst>
              <a:ext uri="{FF2B5EF4-FFF2-40B4-BE49-F238E27FC236}">
                <a16:creationId xmlns:a16="http://schemas.microsoft.com/office/drawing/2014/main" id="{F55332C4-A883-4B66-6DBA-581FB8BB7E6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48555" y="2148840"/>
            <a:ext cx="6792069" cy="4162372"/>
          </a:xfrm>
        </p:spPr>
        <p:txBody>
          <a:bodyPr>
            <a:noAutofit/>
          </a:bodyPr>
          <a:lstStyle/>
          <a:p>
            <a:pPr marL="0" indent="0">
              <a:lnSpc>
                <a:spcPct val="110000"/>
              </a:lnSpc>
              <a:spcBef>
                <a:spcPts val="2500"/>
              </a:spcBef>
              <a:buNone/>
            </a:pPr>
            <a:r>
              <a:rPr lang="en-US" sz="2400" b="1" dirty="0"/>
              <a:t>Specialized Software Applications</a:t>
            </a:r>
          </a:p>
          <a:p>
            <a:pPr marL="0" lvl="1" indent="0">
              <a:lnSpc>
                <a:spcPct val="110000"/>
              </a:lnSpc>
              <a:buNone/>
            </a:pPr>
            <a:r>
              <a:rPr lang="en-US" sz="2400" dirty="0"/>
              <a:t>NHIA uses software for membership management, claims processing, and reporting supported by backup facilities for operational continuity.</a:t>
            </a:r>
          </a:p>
          <a:p>
            <a:pPr marL="0" indent="0">
              <a:lnSpc>
                <a:spcPct val="110000"/>
              </a:lnSpc>
              <a:spcBef>
                <a:spcPts val="2500"/>
              </a:spcBef>
              <a:buNone/>
            </a:pPr>
            <a:r>
              <a:rPr lang="en-US" sz="2400" b="1" dirty="0"/>
              <a:t>Infrastructure Challenges and Upgrades</a:t>
            </a:r>
          </a:p>
          <a:p>
            <a:pPr marL="0" lvl="1" indent="0">
              <a:lnSpc>
                <a:spcPct val="110000"/>
              </a:lnSpc>
              <a:buNone/>
            </a:pPr>
            <a:r>
              <a:rPr lang="en-US" sz="2400" dirty="0"/>
              <a:t>NHIA faces challenges like power outages but is actively upgrading infrastructure to improve reliability and reduce downtime.</a:t>
            </a:r>
          </a:p>
        </p:txBody>
      </p:sp>
    </p:spTree>
    <p:extLst>
      <p:ext uri="{BB962C8B-B14F-4D97-AF65-F5344CB8AC3E}">
        <p14:creationId xmlns:p14="http://schemas.microsoft.com/office/powerpoint/2010/main" val="25952460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E2740-9F32-A0EC-74CF-B27753DF749A}"/>
              </a:ext>
            </a:extLst>
          </p:cNvPr>
          <p:cNvSpPr>
            <a:spLocks noGrp="1"/>
          </p:cNvSpPr>
          <p:nvPr>
            <p:ph type="title"/>
          </p:nvPr>
        </p:nvSpPr>
        <p:spPr>
          <a:xfrm>
            <a:off x="6096000" y="512011"/>
            <a:ext cx="5562600" cy="1259920"/>
          </a:xfrm>
        </p:spPr>
        <p:txBody>
          <a:bodyPr anchor="b">
            <a:normAutofit/>
          </a:bodyPr>
          <a:lstStyle/>
          <a:p>
            <a:r>
              <a:rPr lang="en-US" sz="2500" dirty="0"/>
              <a:t>NHIS Membership Registration and Management Systems</a:t>
            </a:r>
          </a:p>
        </p:txBody>
      </p:sp>
      <p:pic>
        <p:nvPicPr>
          <p:cNvPr id="5" name="Content Placeholder 4" descr="Person identity UI interface digital security concept">
            <a:extLst>
              <a:ext uri="{FF2B5EF4-FFF2-40B4-BE49-F238E27FC236}">
                <a16:creationId xmlns:a16="http://schemas.microsoft.com/office/drawing/2014/main" id="{7E8778D6-D88E-405E-A4B3-C8E1630497BE}"/>
              </a:ext>
            </a:extLst>
          </p:cNvPr>
          <p:cNvPicPr>
            <a:picLocks noGrp="1" noChangeAspect="1"/>
          </p:cNvPicPr>
          <p:nvPr>
            <p:ph type="pic" sz="quarter" idx="13"/>
          </p:nvPr>
        </p:nvPicPr>
        <p:blipFill>
          <a:blip r:embed="rId3"/>
          <a:stretch/>
        </p:blipFill>
        <p:spPr>
          <a:xfrm>
            <a:off x="533400" y="1016000"/>
            <a:ext cx="5325533" cy="4635414"/>
          </a:xfrm>
        </p:spPr>
      </p:pic>
      <p:sp>
        <p:nvSpPr>
          <p:cNvPr id="4" name="Content Placeholder 3">
            <a:extLst>
              <a:ext uri="{FF2B5EF4-FFF2-40B4-BE49-F238E27FC236}">
                <a16:creationId xmlns:a16="http://schemas.microsoft.com/office/drawing/2014/main" id="{5D963240-0A9E-BDBE-6469-784545C4607C}"/>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1933549"/>
            <a:ext cx="5842000" cy="4162372"/>
          </a:xfrm>
        </p:spPr>
        <p:txBody>
          <a:bodyPr>
            <a:noAutofit/>
          </a:bodyPr>
          <a:lstStyle/>
          <a:p>
            <a:pPr marL="0" indent="0">
              <a:spcBef>
                <a:spcPts val="2500"/>
              </a:spcBef>
              <a:buFont typeface="Arial" panose="020B0604020202020204" pitchFamily="34" charset="0"/>
              <a:buNone/>
            </a:pPr>
            <a:r>
              <a:rPr lang="en-US" sz="2400" b="1" dirty="0"/>
              <a:t>Biometric Registration System</a:t>
            </a:r>
          </a:p>
          <a:p>
            <a:pPr marL="0" lvl="1" indent="0">
              <a:buFont typeface="Arial" panose="020B0604020202020204" pitchFamily="34" charset="0"/>
              <a:buNone/>
            </a:pPr>
            <a:r>
              <a:rPr lang="en-US" sz="2400" dirty="0"/>
              <a:t>NHIA uses biometric technology capturing fingerprints and photos to uniquely identify members and prevent identity fraud.</a:t>
            </a:r>
          </a:p>
          <a:p>
            <a:pPr marL="0" indent="0">
              <a:spcBef>
                <a:spcPts val="2500"/>
              </a:spcBef>
              <a:buFont typeface="Arial" panose="020B0604020202020204" pitchFamily="34" charset="0"/>
              <a:buNone/>
            </a:pPr>
            <a:r>
              <a:rPr lang="en-US" sz="2400" b="1" dirty="0"/>
              <a:t>Centralized Membership Database</a:t>
            </a:r>
          </a:p>
          <a:p>
            <a:pPr marL="0" lvl="1" indent="0">
              <a:buFont typeface="Arial" panose="020B0604020202020204" pitchFamily="34" charset="0"/>
              <a:buNone/>
            </a:pPr>
            <a:r>
              <a:rPr lang="en-US" sz="2400" dirty="0"/>
              <a:t>A national centralized database stores member data, allowing seamless healthcare access without manual verification.</a:t>
            </a:r>
          </a:p>
        </p:txBody>
      </p:sp>
    </p:spTree>
    <p:extLst>
      <p:ext uri="{BB962C8B-B14F-4D97-AF65-F5344CB8AC3E}">
        <p14:creationId xmlns:p14="http://schemas.microsoft.com/office/powerpoint/2010/main" val="16557263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Lines">
  <a:themeElements>
    <a:clrScheme name="Lines">
      <a:dk1>
        <a:srgbClr val="0F0F0F"/>
      </a:dk1>
      <a:lt1>
        <a:sysClr val="window" lastClr="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nes" id="{656B2F94-71EE-4F5F-8AB6-423A33239BAD}" vid="{CD481196-1649-4740-8CB7-70D8662C6A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5719</Words>
  <Application>Microsoft Office PowerPoint</Application>
  <PresentationFormat>Widescreen</PresentationFormat>
  <Paragraphs>147</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Arial Nova Light</vt:lpstr>
      <vt:lpstr>Calibri</vt:lpstr>
      <vt:lpstr>Univers Condensed</vt:lpstr>
      <vt:lpstr>Lines</vt:lpstr>
      <vt:lpstr>Organizational ICT Practices in the National Health Insurance Authority (NHIA)</vt:lpstr>
      <vt:lpstr>ICT Practices and Digital Operations in NHIA</vt:lpstr>
      <vt:lpstr>Role of ICT in NHIA Organizational Operations</vt:lpstr>
      <vt:lpstr>Role of ICT in NHIA Organizational Operations</vt:lpstr>
      <vt:lpstr>Overview of the National Health Insurance Authority (NHIA)</vt:lpstr>
      <vt:lpstr>Overview of the National Health Insurance Authority (NHIA)</vt:lpstr>
      <vt:lpstr>ICT Infrastructure within NHIA</vt:lpstr>
      <vt:lpstr>ICT Infrastructure within NHIA</vt:lpstr>
      <vt:lpstr>NHIS Membership Registration and Management Systems</vt:lpstr>
      <vt:lpstr>NHIS Membership Registration and Management Systems</vt:lpstr>
      <vt:lpstr>ICT Support for Healthcare Service Delivery</vt:lpstr>
      <vt:lpstr>ICT Support for Healthcare Service Delivery</vt:lpstr>
      <vt:lpstr>Communication and Collaboration Systems in NHIA</vt:lpstr>
      <vt:lpstr>Communication and Collaboration Systems in NHIA</vt:lpstr>
      <vt:lpstr>Data Security and Information Management Practices</vt:lpstr>
      <vt:lpstr>Data Security and Information Management Practices</vt:lpstr>
      <vt:lpstr>Benefits of ICT Practices to NHIA Operations</vt:lpstr>
      <vt:lpstr>Challenges Associated with ICT Use in NHIA</vt:lpstr>
      <vt:lpstr>Challenges Associated with ICT Use in NHIA</vt:lpstr>
      <vt:lpstr>Future Directions for ICT Development in NHIA</vt:lpstr>
      <vt:lpstr>Future Directions for ICT Development in NHIA</vt:lpstr>
      <vt:lpstr>Conclusion: Importance of ICT to NHIA’s Mandate</vt:lpstr>
      <vt:lpstr>Conclusion: Importance of ICT to NHIA’s Mandate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michael.fordjour@nhia.gov.gh</dc:creator>
  <cp:lastModifiedBy>Michael Fordjour</cp:lastModifiedBy>
  <cp:revision>1</cp:revision>
  <dcterms:modified xsi:type="dcterms:W3CDTF">2026-05-09T12:03:18Z</dcterms:modified>
</cp:coreProperties>
</file>